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58" r:id="rId8"/>
    <p:sldId id="292" r:id="rId9"/>
    <p:sldId id="293" r:id="rId10"/>
    <p:sldId id="277" r:id="rId11"/>
    <p:sldId id="276" r:id="rId12"/>
    <p:sldId id="278" r:id="rId13"/>
    <p:sldId id="279" r:id="rId14"/>
    <p:sldId id="281" r:id="rId15"/>
    <p:sldId id="294" r:id="rId16"/>
    <p:sldId id="295" r:id="rId17"/>
    <p:sldId id="273" r:id="rId18"/>
    <p:sldId id="274" r:id="rId19"/>
    <p:sldId id="275" r:id="rId20"/>
    <p:sldId id="296" r:id="rId21"/>
    <p:sldId id="297" r:id="rId22"/>
    <p:sldId id="298" r:id="rId23"/>
    <p:sldId id="299" r:id="rId24"/>
    <p:sldId id="261" r:id="rId25"/>
    <p:sldId id="282" r:id="rId26"/>
    <p:sldId id="283" r:id="rId27"/>
    <p:sldId id="284" r:id="rId28"/>
    <p:sldId id="262" r:id="rId29"/>
    <p:sldId id="263" r:id="rId30"/>
    <p:sldId id="259" r:id="rId31"/>
    <p:sldId id="264" r:id="rId32"/>
    <p:sldId id="265" r:id="rId33"/>
    <p:sldId id="285" r:id="rId34"/>
    <p:sldId id="300" r:id="rId35"/>
    <p:sldId id="301" r:id="rId36"/>
    <p:sldId id="302" r:id="rId37"/>
    <p:sldId id="28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4835B-CDE1-BB10-8BE3-12F4BEB2BD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8FDCAF0-295E-5267-BAB7-0C4ABD5F3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074ACA-B867-7316-BE4E-3ACFF232AEBD}"/>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847D8885-624E-8107-D878-EF527F1409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A061F2-85C3-890C-9DC9-2AC32BA40177}"/>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396765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612A6-F382-64D5-D039-0A4DDABB03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FB85D83-BBF6-B924-B27D-9E899707A34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A20CC0-E8AF-55C9-FB73-E72C2D718C1C}"/>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4A6CBACF-08CB-BE4A-41A5-8B41AC8F1C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89012B-4930-6328-4091-D786696E93C5}"/>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339539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7E95D75-4A91-7FB3-3B51-4BE1547D576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EFE7F33-FB67-1CA9-EAC2-808A5DF0A7F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858B70-ADC5-AEC9-18FF-2B46F1076140}"/>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23BE8FBF-7FBA-DF47-9D36-AD12B8E53B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201CD8-0B18-CA3F-BC10-F189C75BAA08}"/>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1040691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A4829-ECDC-58C4-1AC4-ED7344C992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4E06AD2-A8DD-B9BA-F184-F42B42120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E75C340-0875-CDC4-F739-BEFCBB29F5D1}"/>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C919782E-7014-7F8C-A442-409F340DB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F57CDF-B539-1914-A49A-34814EBD6E37}"/>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335879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C08B2-D388-9D46-ECC6-95611A887B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51C1DB-27EE-981D-F567-2634228D62A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CBADFE-5753-3BC3-BCE4-851102974CC7}"/>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9E662817-798F-F4BD-9006-B7AF2FD5FB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4797C5-3442-3DB6-1212-5E1EA5F76923}"/>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250047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57CA2D-C7BE-730E-CF8C-BE35EC311F4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B871444-CE63-4D31-6C42-BADCD14F8E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F364A19-4EFA-1CED-55B1-C09A1CCE9AE7}"/>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14FB1D6A-A025-8657-7F10-0A1FBDFC29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7F5A15-121A-856A-A00D-AA701C3B0732}"/>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398426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1ABB7-3F8E-C86F-0D91-D1A83DCD1CD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4016C1-4B27-7D95-85C5-717FEE7E646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F45C303-4DD2-B357-679C-D00FB88CB70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E2DA988-4A05-1B8B-74B5-7442CFDA4F8A}"/>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6CCE8A89-F5CB-B18A-6D7F-A803CB98A2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99A860-EF68-5BAA-BE2E-5A012ADA521E}"/>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439528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DFFDA-6AB1-D6E6-55B0-73C50ECAC9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0FC536D-2521-F5D3-BA8A-016E36614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80D642-EC1A-CBD1-2AD2-19E3C2523BD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273A96E-6C4E-21E0-5F8E-3977EEE7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56FCD73-B92D-D3D6-2981-41A823D3938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F1888AD-A668-3C93-8955-E06217D572E1}"/>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8" name="Espace réservé du pied de page 7">
            <a:extLst>
              <a:ext uri="{FF2B5EF4-FFF2-40B4-BE49-F238E27FC236}">
                <a16:creationId xmlns:a16="http://schemas.microsoft.com/office/drawing/2014/main" id="{44D4A870-2ADF-4E39-A6BC-982164D8DA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D00A719-26A2-4AF9-828D-8F11BF85AABD}"/>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32954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05EF4-AE07-C96F-0CB6-9415B823DA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51C06F8-FAD9-6002-4060-9DCA5C13B818}"/>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4" name="Espace réservé du pied de page 3">
            <a:extLst>
              <a:ext uri="{FF2B5EF4-FFF2-40B4-BE49-F238E27FC236}">
                <a16:creationId xmlns:a16="http://schemas.microsoft.com/office/drawing/2014/main" id="{352C7CD4-458B-69DB-30CF-FF821E92220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6FFBF00-3D5A-DBB0-6120-FFC9DBCF7988}"/>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1551210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FBBA4A-261C-DB18-5E0A-111569ADAEFC}"/>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3" name="Espace réservé du pied de page 2">
            <a:extLst>
              <a:ext uri="{FF2B5EF4-FFF2-40B4-BE49-F238E27FC236}">
                <a16:creationId xmlns:a16="http://schemas.microsoft.com/office/drawing/2014/main" id="{52E938A7-7588-2F55-03B9-10139621F4F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12173B7-4120-E2E0-8AD1-1F059C8583FA}"/>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3786227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F12A7-3FAD-C4BC-E990-B854A2A2D4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82FF116-FC6F-CEDB-0228-0774E1279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894ED0-DA46-3DD0-3A09-F1DB48DE2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8D248F-43CA-0C63-D057-900006A739B3}"/>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C0870207-7F5D-0EAD-E7E2-30E1874F3FA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B566C0-2FA0-4924-4C61-535CEFA9924E}"/>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34232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306ED-FA6A-95A4-430F-F7444324B2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1A7BDB-8516-AAE0-9EFB-34C4B022D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51B0D5-BE57-82AC-2BBB-0159E606C26C}"/>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89AA0C27-12CF-07CE-A48A-1A5DB814A9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8089A3-A80D-07DB-CAC7-F7038D778D8E}"/>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1039248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1D05C-CDAF-6957-C4FD-127778E68A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E9B1AB3-1093-CE72-8A45-94B38FF96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F7038A4-790C-5DC6-E865-C5E07B465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A437B9-130F-99AF-7BF4-4729BE5F03D0}"/>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BF28B567-8BC0-7926-C257-EF9BDDA88C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DD4875-C7A2-8347-7A7B-17BBFDBA2167}"/>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437653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D94F3-1DBC-41BF-4710-5CA4810FCA4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F90234-AE5B-6023-A0E9-37B3AFA4AFF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1CFDFE-DEB2-D8A9-48D8-EC92F778826A}"/>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C2648CC6-AB9E-35C3-65F1-0612854155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A2376C-9812-8881-FCBF-95B01FE82D41}"/>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2430742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7EE1999-26D0-A3B4-5BFE-670ECB44658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A9976CC-A552-0C0C-EC61-87F694EF0AB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5A96D2-4AC7-AEEE-3C83-331E41F40916}"/>
              </a:ext>
            </a:extLst>
          </p:cNvPr>
          <p:cNvSpPr>
            <a:spLocks noGrp="1"/>
          </p:cNvSpPr>
          <p:nvPr>
            <p:ph type="dt" sz="half" idx="10"/>
          </p:nvPr>
        </p:nvSpPr>
        <p:spPr/>
        <p:txBody>
          <a:bodyPr/>
          <a:lstStyle/>
          <a:p>
            <a:fld id="{A3547CEB-0A29-471C-B74F-BE14E0993B5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208D7F79-D7FF-7C1B-D233-B0012A4D4A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638B0B-64F6-5103-EF69-8288E01979FD}"/>
              </a:ext>
            </a:extLst>
          </p:cNvPr>
          <p:cNvSpPr>
            <a:spLocks noGrp="1"/>
          </p:cNvSpPr>
          <p:nvPr>
            <p:ph type="sldNum" sz="quarter" idx="12"/>
          </p:nvPr>
        </p:nvSpPr>
        <p:spPr/>
        <p:txBody>
          <a:bodyPr/>
          <a:lstStyle/>
          <a:p>
            <a:fld id="{3BECC051-4CEB-490A-BA81-620583D7619E}" type="slidenum">
              <a:rPr lang="fr-FR" smtClean="0"/>
              <a:t>‹N°›</a:t>
            </a:fld>
            <a:endParaRPr lang="fr-FR"/>
          </a:p>
        </p:txBody>
      </p:sp>
    </p:spTree>
    <p:extLst>
      <p:ext uri="{BB962C8B-B14F-4D97-AF65-F5344CB8AC3E}">
        <p14:creationId xmlns:p14="http://schemas.microsoft.com/office/powerpoint/2010/main" val="37798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CD275-F87A-7299-7E9A-8536D59D3F4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D828C7-1DBA-DF41-E6D1-35B7808895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1791603-F0A9-8942-68FA-F0E2809CEEC9}"/>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FF669731-A918-8270-F2E4-54DF289C2D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D80BCC-4715-F197-EE67-C49261079C18}"/>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109605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BD2F3-28AD-7B1F-433E-402AD42C07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85D386-0B80-9E31-15E4-3556494515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456E8B7-6D3C-125C-D8EA-05767915E56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269BED-2202-CA1F-288B-FCEA139CC00A}"/>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A494F5BA-38E2-1C78-3D48-F694C293F4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D0263F-5D88-1CE2-876E-802BA566572E}"/>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398246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49672D-92F5-1846-B747-F3FF40C8173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4C288C6-498A-3A90-E5E6-2C477F634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70F12B-5E33-B7DC-16E5-5E08C12DDF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070DE5-453F-253D-EDA9-E5B9D090A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7429825-A8B4-D6E4-DFAE-DFD3440810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9EFE4B7-6210-5132-B58F-66FC640744E4}"/>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8" name="Espace réservé du pied de page 7">
            <a:extLst>
              <a:ext uri="{FF2B5EF4-FFF2-40B4-BE49-F238E27FC236}">
                <a16:creationId xmlns:a16="http://schemas.microsoft.com/office/drawing/2014/main" id="{76F6FB12-26E4-1ACD-9A67-D087E7591BA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8F608D-0BFA-9AF2-CAC2-461938E4846A}"/>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75820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11A2C-0F47-7BFD-D4EE-DB5A5C29E2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A251F5C-F83C-86F2-B720-163FA4D7FA74}"/>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4" name="Espace réservé du pied de page 3">
            <a:extLst>
              <a:ext uri="{FF2B5EF4-FFF2-40B4-BE49-F238E27FC236}">
                <a16:creationId xmlns:a16="http://schemas.microsoft.com/office/drawing/2014/main" id="{7984C22B-2BAD-9BB1-D960-DFAA9E0064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A03C016-453C-ED58-C04E-317D4A1A9F95}"/>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223446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66C411-9D9B-409D-7C46-AE20A627889C}"/>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3" name="Espace réservé du pied de page 2">
            <a:extLst>
              <a:ext uri="{FF2B5EF4-FFF2-40B4-BE49-F238E27FC236}">
                <a16:creationId xmlns:a16="http://schemas.microsoft.com/office/drawing/2014/main" id="{57BC10E5-A49B-1C91-CE7B-C605FD1BF07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69BBD21-5E78-6E01-D6EA-970ED4DDF452}"/>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320430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B92DB-53ED-F510-038F-0A17628824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BBA155-C1A6-63E8-69EE-E86E01BCF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C9B4864-4DD8-7BFD-3E00-81B231946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A01917-B8FA-AD06-99A0-C3572384DF64}"/>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3E7EC76F-B64B-428A-E9D0-E263251B43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295EBF-BFC2-E262-D967-A049CA4B9458}"/>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52900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EEA96-55C3-C007-9254-34713BC871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6935BD2-E3E8-021F-811D-BCCD44C54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E3EC345-5B5C-D51C-807B-E1D197FA5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36B744-0E3B-7026-AB72-A7BE6F1E6CC5}"/>
              </a:ext>
            </a:extLst>
          </p:cNvPr>
          <p:cNvSpPr>
            <a:spLocks noGrp="1"/>
          </p:cNvSpPr>
          <p:nvPr>
            <p:ph type="dt" sz="half" idx="10"/>
          </p:nvPr>
        </p:nvSpPr>
        <p:spPr/>
        <p:txBody>
          <a:bodyPr/>
          <a:lstStyle/>
          <a:p>
            <a:fld id="{6D1D0DE8-07D3-49E3-8759-BFE148839CB6}"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1BAB640D-8CA7-AF41-1216-0AF2CF8AD1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D7EC7B1-AC51-F10B-9083-ADE11283AD0D}"/>
              </a:ext>
            </a:extLst>
          </p:cNvPr>
          <p:cNvSpPr>
            <a:spLocks noGrp="1"/>
          </p:cNvSpPr>
          <p:nvPr>
            <p:ph type="sldNum" sz="quarter" idx="12"/>
          </p:nvPr>
        </p:nvSpPr>
        <p:spPr/>
        <p:txBody>
          <a:bodyPr/>
          <a:lstStyle/>
          <a:p>
            <a:fld id="{153D844D-BC1C-494D-98BD-A97ECEBCC9F9}" type="slidenum">
              <a:rPr lang="fr-FR" smtClean="0"/>
              <a:t>‹N°›</a:t>
            </a:fld>
            <a:endParaRPr lang="fr-FR"/>
          </a:p>
        </p:txBody>
      </p:sp>
    </p:spTree>
    <p:extLst>
      <p:ext uri="{BB962C8B-B14F-4D97-AF65-F5344CB8AC3E}">
        <p14:creationId xmlns:p14="http://schemas.microsoft.com/office/powerpoint/2010/main" val="365927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304B8E-2515-AA65-A21A-D9CF16262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FF6FC56-B6A2-9795-0591-A5A7B715E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4328D1-9C82-BECD-CACB-53F6CA619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1D0DE8-07D3-49E3-8759-BFE148839CB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A2E2CA1E-CF49-7A65-17F2-98A184F62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1DA7E18-889C-34E7-803B-8D496F621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3D844D-BC1C-494D-98BD-A97ECEBCC9F9}" type="slidenum">
              <a:rPr lang="fr-FR" smtClean="0"/>
              <a:t>‹N°›</a:t>
            </a:fld>
            <a:endParaRPr lang="fr-FR"/>
          </a:p>
        </p:txBody>
      </p:sp>
    </p:spTree>
    <p:extLst>
      <p:ext uri="{BB962C8B-B14F-4D97-AF65-F5344CB8AC3E}">
        <p14:creationId xmlns:p14="http://schemas.microsoft.com/office/powerpoint/2010/main" val="6142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51ACD94-F89F-63A8-4029-B03139BD1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2A652D-0667-C229-FC33-40E73D7376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FD6997-CE5A-939D-D2FC-D79248F7F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47CEB-0A29-471C-B74F-BE14E0993B56}"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E65AA618-7724-0381-7E0B-A7B227D6EC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EDEF8EA-5160-60A0-552C-531A206CD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ECC051-4CEB-490A-BA81-620583D7619E}" type="slidenum">
              <a:rPr lang="fr-FR" smtClean="0"/>
              <a:t>‹N°›</a:t>
            </a:fld>
            <a:endParaRPr lang="fr-FR"/>
          </a:p>
        </p:txBody>
      </p:sp>
    </p:spTree>
    <p:extLst>
      <p:ext uri="{BB962C8B-B14F-4D97-AF65-F5344CB8AC3E}">
        <p14:creationId xmlns:p14="http://schemas.microsoft.com/office/powerpoint/2010/main" val="1547558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elphine.brigliano@unimes.f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marc.olivaux@unimes.fr" TargetMode="External"/><Relationship Id="rId4" Type="http://schemas.openxmlformats.org/officeDocument/2006/relationships/hyperlink" Target="mailto:florence.lespiau@unimes.f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mailto:florence.lespiau@unimes.fr" TargetMode="External"/><Relationship Id="rId3" Type="http://schemas.openxmlformats.org/officeDocument/2006/relationships/hyperlink" Target="mailto:delphine.brigliano@unimes.fr" TargetMode="External"/><Relationship Id="rId7" Type="http://schemas.openxmlformats.org/officeDocument/2006/relationships/hyperlink" Target="mailto:christophe.gache@unimes.fr" TargetMode="External"/><Relationship Id="rId12" Type="http://schemas.openxmlformats.org/officeDocument/2006/relationships/hyperlink" Target="mailto:marc.olivaux@unimes.f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legermarc49@gmail.com" TargetMode="External"/><Relationship Id="rId11" Type="http://schemas.openxmlformats.org/officeDocument/2006/relationships/hyperlink" Target="mailto:fanny.grau@unimes.fr" TargetMode="External"/><Relationship Id="rId5" Type="http://schemas.openxmlformats.org/officeDocument/2006/relationships/hyperlink" Target="mailto:samuel.dyens@unimes.fr" TargetMode="External"/><Relationship Id="rId10" Type="http://schemas.openxmlformats.org/officeDocument/2006/relationships/hyperlink" Target="mailto:anne-laurence.mennessier@unimes.fr" TargetMode="External"/><Relationship Id="rId4" Type="http://schemas.openxmlformats.org/officeDocument/2006/relationships/hyperlink" Target="mailto:thierry.lavabre-bertrand@chu-nimes.fr" TargetMode="External"/><Relationship Id="rId9" Type="http://schemas.openxmlformats.org/officeDocument/2006/relationships/hyperlink" Target="mailto:laurie.galvan@unimes.fr"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pascale.bourrat@unimes.f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fsd@unimes.fr" TargetMode="External"/><Relationship Id="rId4" Type="http://schemas.openxmlformats.org/officeDocument/2006/relationships/hyperlink" Target="mailto:laura.egea@unimes.f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codes/article_lc/LEGIARTI000046125746"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legifrance.gouv.fr/loda/id/LEGIARTI000046118710/2022-07-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A5FC7-8A7C-351C-9F46-3889844B35AE}"/>
              </a:ext>
            </a:extLst>
          </p:cNvPr>
          <p:cNvSpPr>
            <a:spLocks noGrp="1"/>
          </p:cNvSpPr>
          <p:nvPr>
            <p:ph type="ctrTitle"/>
          </p:nvPr>
        </p:nvSpPr>
        <p:spPr/>
        <p:txBody>
          <a:bodyPr/>
          <a:lstStyle/>
          <a:p>
            <a:r>
              <a:rPr lang="fr-FR" dirty="0"/>
              <a:t>Conférence de présentation des référents/CED/CPP</a:t>
            </a:r>
          </a:p>
        </p:txBody>
      </p:sp>
      <p:sp>
        <p:nvSpPr>
          <p:cNvPr id="3" name="Sous-titre 2">
            <a:extLst>
              <a:ext uri="{FF2B5EF4-FFF2-40B4-BE49-F238E27FC236}">
                <a16:creationId xmlns:a16="http://schemas.microsoft.com/office/drawing/2014/main" id="{10B54DAA-AEB5-472B-49DB-448B1978988F}"/>
              </a:ext>
            </a:extLst>
          </p:cNvPr>
          <p:cNvSpPr>
            <a:spLocks noGrp="1"/>
          </p:cNvSpPr>
          <p:nvPr>
            <p:ph type="subTitle" idx="1"/>
          </p:nvPr>
        </p:nvSpPr>
        <p:spPr>
          <a:xfrm>
            <a:off x="1524000" y="3932238"/>
            <a:ext cx="9144000" cy="1655762"/>
          </a:xfrm>
        </p:spPr>
        <p:txBody>
          <a:bodyPr/>
          <a:lstStyle/>
          <a:p>
            <a:r>
              <a:rPr lang="fr-FR" dirty="0"/>
              <a:t>Nîmes Université</a:t>
            </a:r>
          </a:p>
          <a:p>
            <a:r>
              <a:rPr lang="fr-FR" dirty="0"/>
              <a:t>Le 11 mars 2026</a:t>
            </a:r>
          </a:p>
          <a:p>
            <a:r>
              <a:rPr lang="fr-FR" dirty="0"/>
              <a:t>Salle du Conseil</a:t>
            </a:r>
          </a:p>
        </p:txBody>
      </p:sp>
    </p:spTree>
    <p:extLst>
      <p:ext uri="{BB962C8B-B14F-4D97-AF65-F5344CB8AC3E}">
        <p14:creationId xmlns:p14="http://schemas.microsoft.com/office/powerpoint/2010/main" val="397241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6066CC-29AE-80E1-8350-B5E596E4E09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A6327C7-1219-6934-0017-43DD068BBD4B}"/>
              </a:ext>
            </a:extLst>
          </p:cNvPr>
          <p:cNvSpPr>
            <a:spLocks noGrp="1"/>
          </p:cNvSpPr>
          <p:nvPr>
            <p:ph type="ctrTitle"/>
          </p:nvPr>
        </p:nvSpPr>
        <p:spPr>
          <a:xfrm>
            <a:off x="448732" y="0"/>
            <a:ext cx="11286067" cy="1066800"/>
          </a:xfrm>
        </p:spPr>
        <p:txBody>
          <a:bodyPr>
            <a:normAutofit/>
          </a:bodyPr>
          <a:lstStyle/>
          <a:p>
            <a:r>
              <a:rPr lang="fr-FR" sz="4800" dirty="0"/>
              <a:t>Le Comité d’Ethique</a:t>
            </a:r>
          </a:p>
        </p:txBody>
      </p:sp>
      <p:sp>
        <p:nvSpPr>
          <p:cNvPr id="5" name="Sous-titre 4">
            <a:extLst>
              <a:ext uri="{FF2B5EF4-FFF2-40B4-BE49-F238E27FC236}">
                <a16:creationId xmlns:a16="http://schemas.microsoft.com/office/drawing/2014/main" id="{8908CD08-DB52-4D66-DCC5-0CD794895AB5}"/>
              </a:ext>
            </a:extLst>
          </p:cNvPr>
          <p:cNvSpPr>
            <a:spLocks noGrp="1"/>
          </p:cNvSpPr>
          <p:nvPr>
            <p:ph type="subTitle" idx="1"/>
          </p:nvPr>
        </p:nvSpPr>
        <p:spPr>
          <a:xfrm>
            <a:off x="448733" y="1271852"/>
            <a:ext cx="11286066" cy="4314295"/>
          </a:xfrm>
        </p:spPr>
        <p:txBody>
          <a:bodyPr>
            <a:normAutofit/>
          </a:bodyPr>
          <a:lstStyle/>
          <a:p>
            <a:r>
              <a:rPr lang="fr-FR" sz="3200" b="1" dirty="0"/>
              <a:t>Contacts </a:t>
            </a:r>
          </a:p>
          <a:p>
            <a:endParaRPr lang="fr-FR" b="1" dirty="0"/>
          </a:p>
          <a:p>
            <a:endParaRPr lang="fr-FR" b="1" dirty="0"/>
          </a:p>
          <a:p>
            <a:r>
              <a:rPr lang="fr-FR" dirty="0">
                <a:hlinkClick r:id="rId3"/>
              </a:rPr>
              <a:t>delphine.brigliano@unimes.fr</a:t>
            </a:r>
            <a:endParaRPr lang="fr-FR" dirty="0"/>
          </a:p>
          <a:p>
            <a:r>
              <a:rPr lang="fr-FR" dirty="0">
                <a:hlinkClick r:id="rId4"/>
              </a:rPr>
              <a:t>florence.lespiau@unimes.fr</a:t>
            </a:r>
            <a:endParaRPr lang="fr-FR" dirty="0"/>
          </a:p>
          <a:p>
            <a:r>
              <a:rPr lang="fr-FR" dirty="0">
                <a:hlinkClick r:id="rId5"/>
              </a:rPr>
              <a:t>marc.olivaux@unimes.fr</a:t>
            </a:r>
            <a:r>
              <a:rPr lang="fr-FR" dirty="0"/>
              <a:t> </a:t>
            </a:r>
          </a:p>
          <a:p>
            <a:pPr algn="just"/>
            <a:endParaRPr lang="fr-FR" i="1" dirty="0"/>
          </a:p>
          <a:p>
            <a:pPr marL="342900" indent="-342900" algn="l">
              <a:buFontTx/>
              <a:buChar char="-"/>
            </a:pPr>
            <a:endParaRPr lang="fr-FR" dirty="0"/>
          </a:p>
          <a:p>
            <a:pPr marL="342900" indent="-342900" algn="l">
              <a:buFontTx/>
              <a:buChar char="-"/>
            </a:pPr>
            <a:endParaRPr lang="fr-FR" dirty="0"/>
          </a:p>
        </p:txBody>
      </p:sp>
    </p:spTree>
    <p:extLst>
      <p:ext uri="{BB962C8B-B14F-4D97-AF65-F5344CB8AC3E}">
        <p14:creationId xmlns:p14="http://schemas.microsoft.com/office/powerpoint/2010/main" val="424994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62770D7-FD86-7D89-F491-C765238A42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9CEF7C-B667-0733-FEB7-1D5F3C4F46D5}"/>
              </a:ext>
            </a:extLst>
          </p:cNvPr>
          <p:cNvSpPr>
            <a:spLocks noGrp="1"/>
          </p:cNvSpPr>
          <p:nvPr>
            <p:ph type="ctrTitle"/>
          </p:nvPr>
        </p:nvSpPr>
        <p:spPr>
          <a:xfrm>
            <a:off x="452966" y="620486"/>
            <a:ext cx="11286067" cy="1066800"/>
          </a:xfrm>
        </p:spPr>
        <p:txBody>
          <a:bodyPr>
            <a:noAutofit/>
          </a:bodyPr>
          <a:lstStyle/>
          <a:p>
            <a:r>
              <a:rPr lang="fr-FR" sz="4800" dirty="0"/>
              <a:t>Définitions</a:t>
            </a:r>
            <a:br>
              <a:rPr lang="fr-FR" sz="5400" dirty="0"/>
            </a:br>
            <a:endParaRPr lang="fr-FR" sz="5400" dirty="0"/>
          </a:p>
        </p:txBody>
      </p:sp>
      <p:pic>
        <p:nvPicPr>
          <p:cNvPr id="7" name="Image 6">
            <a:extLst>
              <a:ext uri="{FF2B5EF4-FFF2-40B4-BE49-F238E27FC236}">
                <a16:creationId xmlns:a16="http://schemas.microsoft.com/office/drawing/2014/main" id="{1CB42E88-EE8F-36F7-A83B-92006015ED7F}"/>
              </a:ext>
            </a:extLst>
          </p:cNvPr>
          <p:cNvPicPr>
            <a:picLocks noChangeAspect="1"/>
          </p:cNvPicPr>
          <p:nvPr/>
        </p:nvPicPr>
        <p:blipFill>
          <a:blip r:embed="rId3"/>
          <a:stretch>
            <a:fillRect/>
          </a:stretch>
        </p:blipFill>
        <p:spPr>
          <a:xfrm>
            <a:off x="53441" y="929951"/>
            <a:ext cx="12085118" cy="4998098"/>
          </a:xfrm>
          <a:prstGeom prst="rect">
            <a:avLst/>
          </a:prstGeom>
        </p:spPr>
      </p:pic>
    </p:spTree>
    <p:extLst>
      <p:ext uri="{BB962C8B-B14F-4D97-AF65-F5344CB8AC3E}">
        <p14:creationId xmlns:p14="http://schemas.microsoft.com/office/powerpoint/2010/main" val="250391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F5D1E7-931C-CBEA-B214-3B8EA9E0F90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0CE0025-A93B-F581-3447-8D1556EF46BD}"/>
              </a:ext>
            </a:extLst>
          </p:cNvPr>
          <p:cNvSpPr>
            <a:spLocks noGrp="1"/>
          </p:cNvSpPr>
          <p:nvPr>
            <p:ph type="ctrTitle"/>
          </p:nvPr>
        </p:nvSpPr>
        <p:spPr>
          <a:xfrm>
            <a:off x="452966" y="620486"/>
            <a:ext cx="11286067" cy="1066800"/>
          </a:xfrm>
        </p:spPr>
        <p:txBody>
          <a:bodyPr>
            <a:noAutofit/>
          </a:bodyPr>
          <a:lstStyle/>
          <a:p>
            <a:r>
              <a:rPr lang="fr-FR" sz="4800" dirty="0"/>
              <a:t>Le rôle du DPO</a:t>
            </a:r>
            <a:br>
              <a:rPr lang="fr-FR" sz="5400" dirty="0"/>
            </a:br>
            <a:endParaRPr lang="fr-FR" sz="5400" dirty="0"/>
          </a:p>
        </p:txBody>
      </p:sp>
      <p:pic>
        <p:nvPicPr>
          <p:cNvPr id="4" name="Image 3">
            <a:extLst>
              <a:ext uri="{FF2B5EF4-FFF2-40B4-BE49-F238E27FC236}">
                <a16:creationId xmlns:a16="http://schemas.microsoft.com/office/drawing/2014/main" id="{EEF7D569-03D7-6C65-469B-5DC4ED4AD13E}"/>
              </a:ext>
            </a:extLst>
          </p:cNvPr>
          <p:cNvPicPr>
            <a:picLocks noChangeAspect="1"/>
          </p:cNvPicPr>
          <p:nvPr/>
        </p:nvPicPr>
        <p:blipFill>
          <a:blip r:embed="rId3"/>
          <a:stretch>
            <a:fillRect/>
          </a:stretch>
        </p:blipFill>
        <p:spPr>
          <a:xfrm>
            <a:off x="900849" y="880828"/>
            <a:ext cx="10390300" cy="5096343"/>
          </a:xfrm>
          <a:prstGeom prst="rect">
            <a:avLst/>
          </a:prstGeom>
        </p:spPr>
      </p:pic>
    </p:spTree>
    <p:extLst>
      <p:ext uri="{BB962C8B-B14F-4D97-AF65-F5344CB8AC3E}">
        <p14:creationId xmlns:p14="http://schemas.microsoft.com/office/powerpoint/2010/main" val="237887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A5FC7-8A7C-351C-9F46-3889844B35AE}"/>
              </a:ext>
            </a:extLst>
          </p:cNvPr>
          <p:cNvSpPr>
            <a:spLocks noGrp="1"/>
          </p:cNvSpPr>
          <p:nvPr>
            <p:ph type="ctrTitle"/>
          </p:nvPr>
        </p:nvSpPr>
        <p:spPr/>
        <p:txBody>
          <a:bodyPr/>
          <a:lstStyle/>
          <a:p>
            <a:r>
              <a:rPr lang="fr-FR" dirty="0"/>
              <a:t>Référente Intégrité Scientifique</a:t>
            </a:r>
          </a:p>
        </p:txBody>
      </p:sp>
      <p:sp>
        <p:nvSpPr>
          <p:cNvPr id="3" name="Sous-titre 2">
            <a:extLst>
              <a:ext uri="{FF2B5EF4-FFF2-40B4-BE49-F238E27FC236}">
                <a16:creationId xmlns:a16="http://schemas.microsoft.com/office/drawing/2014/main" id="{10B54DAA-AEB5-472B-49DB-448B1978988F}"/>
              </a:ext>
            </a:extLst>
          </p:cNvPr>
          <p:cNvSpPr>
            <a:spLocks noGrp="1"/>
          </p:cNvSpPr>
          <p:nvPr>
            <p:ph type="subTitle" idx="1"/>
          </p:nvPr>
        </p:nvSpPr>
        <p:spPr/>
        <p:txBody>
          <a:bodyPr>
            <a:normAutofit/>
          </a:bodyPr>
          <a:lstStyle/>
          <a:p>
            <a:r>
              <a:rPr lang="fr-FR" dirty="0"/>
              <a:t>Laura Canali</a:t>
            </a:r>
          </a:p>
          <a:p>
            <a:r>
              <a:rPr lang="fr-FR" dirty="0"/>
              <a:t>MCF Droit - DEG</a:t>
            </a:r>
          </a:p>
          <a:p>
            <a:r>
              <a:rPr lang="fr-FR" dirty="0"/>
              <a:t>laura.canali@unimes.fr</a:t>
            </a:r>
          </a:p>
        </p:txBody>
      </p:sp>
    </p:spTree>
    <p:extLst>
      <p:ext uri="{BB962C8B-B14F-4D97-AF65-F5344CB8AC3E}">
        <p14:creationId xmlns:p14="http://schemas.microsoft.com/office/powerpoint/2010/main" val="413960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81B75B-7FC2-56FB-C2C8-E275B06AE9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212AFC-360C-B47D-A0DE-E0F06002E0A4}"/>
              </a:ext>
            </a:extLst>
          </p:cNvPr>
          <p:cNvSpPr>
            <a:spLocks noGrp="1"/>
          </p:cNvSpPr>
          <p:nvPr>
            <p:ph type="ctrTitle"/>
          </p:nvPr>
        </p:nvSpPr>
        <p:spPr>
          <a:xfrm>
            <a:off x="184065" y="546265"/>
            <a:ext cx="8520547" cy="6437507"/>
          </a:xfrm>
        </p:spPr>
        <p:txBody>
          <a:bodyPr>
            <a:normAutofit fontScale="90000"/>
          </a:bodyPr>
          <a:lstStyle/>
          <a:p>
            <a:pPr algn="l"/>
            <a:br>
              <a:rPr lang="fr-FR" sz="3100" b="1" dirty="0"/>
            </a:br>
            <a:br>
              <a:rPr lang="fr-FR" sz="3100" b="1" dirty="0"/>
            </a:br>
            <a:r>
              <a:rPr lang="fr-FR" sz="3100" b="1" dirty="0"/>
              <a:t>Qu’est ce que l’intégrité scientifique ? </a:t>
            </a:r>
            <a:br>
              <a:rPr lang="fr-FR" sz="3100" b="1" dirty="0"/>
            </a:br>
            <a:r>
              <a:rPr lang="fr-FR" sz="2700" dirty="0"/>
              <a:t>L’ensemble de règles et valeurs encadrant la recherche pour en garantir le caractère honnête et rigoureux.</a:t>
            </a:r>
            <a:br>
              <a:rPr lang="fr-FR" sz="2700" dirty="0"/>
            </a:br>
            <a:br>
              <a:rPr lang="fr-FR" sz="3100" dirty="0"/>
            </a:br>
            <a:br>
              <a:rPr lang="fr-FR" sz="3100" dirty="0"/>
            </a:br>
            <a:r>
              <a:rPr lang="fr-FR" sz="3100" b="1" dirty="0"/>
              <a:t>Les finalités : </a:t>
            </a:r>
            <a:br>
              <a:rPr lang="fr-FR" sz="3100" dirty="0"/>
            </a:br>
            <a:br>
              <a:rPr lang="fr-FR" sz="3100" dirty="0"/>
            </a:br>
            <a:r>
              <a:rPr lang="fr-FR" sz="2700" dirty="0"/>
              <a:t>Garantir l’honnêteté et la rigueur scientifique des travaux</a:t>
            </a:r>
            <a:br>
              <a:rPr lang="fr-FR" sz="2700" dirty="0"/>
            </a:br>
            <a:br>
              <a:rPr lang="fr-FR" sz="2700" dirty="0"/>
            </a:br>
            <a:r>
              <a:rPr lang="fr-FR" sz="2700" dirty="0"/>
              <a:t>Assurer l’impartialité des recherches et l’objectivité des résultats</a:t>
            </a:r>
            <a:br>
              <a:rPr lang="fr-FR" sz="2700" dirty="0"/>
            </a:br>
            <a:br>
              <a:rPr lang="fr-FR" sz="2700" dirty="0"/>
            </a:br>
            <a:r>
              <a:rPr lang="fr-FR" sz="2700" dirty="0"/>
              <a:t>Renforcer la confiance entre la science et la société</a:t>
            </a:r>
            <a:br>
              <a:rPr lang="fr-FR" dirty="0"/>
            </a:br>
            <a:br>
              <a:rPr lang="fr-FR" i="1" dirty="0">
                <a:solidFill>
                  <a:srgbClr val="FF0000"/>
                </a:solidFill>
                <a:latin typeface="Century Gothic" panose="020B0502020202020204" pitchFamily="34" charset="0"/>
                <a:cs typeface="Helvetica" panose="020B0604020202020204" pitchFamily="34" charset="0"/>
              </a:rPr>
            </a:br>
            <a:endParaRPr lang="fr-FR" dirty="0"/>
          </a:p>
        </p:txBody>
      </p:sp>
      <p:pic>
        <p:nvPicPr>
          <p:cNvPr id="13" name="Image 12" descr="Une image contenant texte, capture d’écran, Police, carte de visite&#10;&#10;Le contenu généré par l’IA peut être incorrect.">
            <a:extLst>
              <a:ext uri="{FF2B5EF4-FFF2-40B4-BE49-F238E27FC236}">
                <a16:creationId xmlns:a16="http://schemas.microsoft.com/office/drawing/2014/main" id="{A3CF32EF-6881-E8A2-7F58-35DBAEEFE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612" y="669564"/>
            <a:ext cx="3214255" cy="5022275"/>
          </a:xfrm>
          <a:prstGeom prst="rect">
            <a:avLst/>
          </a:prstGeom>
        </p:spPr>
      </p:pic>
    </p:spTree>
    <p:extLst>
      <p:ext uri="{BB962C8B-B14F-4D97-AF65-F5344CB8AC3E}">
        <p14:creationId xmlns:p14="http://schemas.microsoft.com/office/powerpoint/2010/main" val="421718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A0A7C4-EEC7-4A87-7806-999D2A7C9A0B}"/>
            </a:ext>
          </a:extLst>
        </p:cNvPr>
        <p:cNvGrpSpPr/>
        <p:nvPr/>
      </p:nvGrpSpPr>
      <p:grpSpPr>
        <a:xfrm>
          <a:off x="0" y="0"/>
          <a:ext cx="0" cy="0"/>
          <a:chOff x="0" y="0"/>
          <a:chExt cx="0" cy="0"/>
        </a:xfrm>
      </p:grpSpPr>
      <p:sp>
        <p:nvSpPr>
          <p:cNvPr id="3" name="Sous-titre 2">
            <a:extLst>
              <a:ext uri="{FF2B5EF4-FFF2-40B4-BE49-F238E27FC236}">
                <a16:creationId xmlns:a16="http://schemas.microsoft.com/office/drawing/2014/main" id="{F3FF8776-BD39-AE39-9ACB-DC95323643B8}"/>
              </a:ext>
            </a:extLst>
          </p:cNvPr>
          <p:cNvSpPr>
            <a:spLocks noGrp="1"/>
          </p:cNvSpPr>
          <p:nvPr>
            <p:ph type="subTitle" idx="1"/>
          </p:nvPr>
        </p:nvSpPr>
        <p:spPr>
          <a:xfrm>
            <a:off x="629392" y="180109"/>
            <a:ext cx="11202389" cy="5611091"/>
          </a:xfrm>
        </p:spPr>
        <p:txBody>
          <a:bodyPr>
            <a:normAutofit lnSpcReduction="10000"/>
          </a:bodyPr>
          <a:lstStyle/>
          <a:p>
            <a:r>
              <a:rPr lang="fr-FR" sz="2800" b="1" dirty="0"/>
              <a:t>Missions </a:t>
            </a:r>
          </a:p>
          <a:p>
            <a:r>
              <a:rPr lang="fr-FR" b="1" dirty="0"/>
              <a:t>Article D. 211-3 code de la recherche</a:t>
            </a:r>
          </a:p>
          <a:p>
            <a:pPr algn="l"/>
            <a:endParaRPr lang="fr-FR" b="1" dirty="0"/>
          </a:p>
          <a:p>
            <a:pPr marL="342900" indent="-342900" algn="l">
              <a:buFont typeface="Wingdings" pitchFamily="2" charset="2"/>
              <a:buChar char="Ø"/>
            </a:pPr>
            <a:r>
              <a:rPr lang="fr-FR" b="1" dirty="0"/>
              <a:t>Prévention</a:t>
            </a:r>
            <a:endParaRPr lang="fr-FR" dirty="0"/>
          </a:p>
          <a:p>
            <a:pPr algn="l"/>
            <a:r>
              <a:rPr lang="fr-FR" sz="2000" dirty="0"/>
              <a:t>Promouvoir l’intégrité scientifique (organisation de formation, sensibilisation ex: IA, plagiat…)</a:t>
            </a:r>
          </a:p>
          <a:p>
            <a:pPr algn="l"/>
            <a:r>
              <a:rPr lang="fr-FR" sz="2000" dirty="0"/>
              <a:t>Signaler les pratiques internes présentant des risques</a:t>
            </a:r>
          </a:p>
          <a:p>
            <a:pPr marL="342900" indent="-342900" algn="l">
              <a:buFont typeface="Wingdings" pitchFamily="2" charset="2"/>
              <a:buChar char="Ø"/>
            </a:pPr>
            <a:r>
              <a:rPr lang="fr-FR" b="1" dirty="0"/>
              <a:t>Contrôle</a:t>
            </a:r>
            <a:endParaRPr lang="fr-FR" dirty="0"/>
          </a:p>
          <a:p>
            <a:pPr algn="l"/>
            <a:r>
              <a:rPr lang="fr-FR" sz="2000" dirty="0"/>
              <a:t>Recevoir et instruire les signalements (plagiat, manipulation de données, publication abusive, etc.)</a:t>
            </a:r>
          </a:p>
          <a:p>
            <a:pPr algn="l"/>
            <a:r>
              <a:rPr lang="fr-FR" sz="2000" dirty="0"/>
              <a:t>Mener des investigations et consulter les documents nécessaires (procédure contradictoire)</a:t>
            </a:r>
          </a:p>
          <a:p>
            <a:pPr algn="l"/>
            <a:r>
              <a:rPr lang="fr-FR" sz="2000" dirty="0"/>
              <a:t>Transmettre un rapport au responsable de l’établissement</a:t>
            </a:r>
          </a:p>
          <a:p>
            <a:pPr algn="l"/>
            <a:r>
              <a:rPr lang="fr-FR" sz="2000" dirty="0"/>
              <a:t>La décision finale relève du responsable de l’établissement</a:t>
            </a:r>
          </a:p>
          <a:p>
            <a:pPr marL="342900" indent="-342900" algn="l">
              <a:buFont typeface="Wingdings" pitchFamily="2" charset="2"/>
              <a:buChar char="Ø"/>
            </a:pPr>
            <a:r>
              <a:rPr lang="fr-FR" b="1" dirty="0"/>
              <a:t>Suivi</a:t>
            </a:r>
            <a:endParaRPr lang="fr-FR" dirty="0"/>
          </a:p>
          <a:p>
            <a:pPr algn="l"/>
            <a:r>
              <a:rPr lang="fr-FR" sz="2000" dirty="0"/>
              <a:t>Rapport biennal sur les actions menées par l’université </a:t>
            </a:r>
          </a:p>
          <a:p>
            <a:pPr algn="l"/>
            <a:r>
              <a:rPr lang="fr-FR" sz="2000" dirty="0"/>
              <a:t>Transmis au ministère de la Recherche et au HCERES</a:t>
            </a:r>
          </a:p>
          <a:p>
            <a:endParaRPr lang="fr-FR" dirty="0"/>
          </a:p>
        </p:txBody>
      </p:sp>
    </p:spTree>
    <p:extLst>
      <p:ext uri="{BB962C8B-B14F-4D97-AF65-F5344CB8AC3E}">
        <p14:creationId xmlns:p14="http://schemas.microsoft.com/office/powerpoint/2010/main" val="326263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56BE93-6EC2-5EFF-A0E3-7568BC4DCD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36E19C-7B25-7974-89AB-5B5BA00D98A0}"/>
              </a:ext>
            </a:extLst>
          </p:cNvPr>
          <p:cNvSpPr>
            <a:spLocks noGrp="1"/>
          </p:cNvSpPr>
          <p:nvPr>
            <p:ph type="ctrTitle"/>
          </p:nvPr>
        </p:nvSpPr>
        <p:spPr/>
        <p:txBody>
          <a:bodyPr/>
          <a:lstStyle/>
          <a:p>
            <a:r>
              <a:rPr lang="fr-FR" dirty="0"/>
              <a:t>Le référent lanceur d’alerte</a:t>
            </a:r>
          </a:p>
        </p:txBody>
      </p:sp>
    </p:spTree>
    <p:extLst>
      <p:ext uri="{BB962C8B-B14F-4D97-AF65-F5344CB8AC3E}">
        <p14:creationId xmlns:p14="http://schemas.microsoft.com/office/powerpoint/2010/main" val="368493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588AC8-A778-A620-55F4-6CD633F7AC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0C19E2-8D50-4A19-F171-7F42D68E3E58}"/>
              </a:ext>
            </a:extLst>
          </p:cNvPr>
          <p:cNvSpPr>
            <a:spLocks noGrp="1"/>
          </p:cNvSpPr>
          <p:nvPr>
            <p:ph type="ctrTitle"/>
          </p:nvPr>
        </p:nvSpPr>
        <p:spPr>
          <a:xfrm>
            <a:off x="452965" y="304800"/>
            <a:ext cx="11286067" cy="1654629"/>
          </a:xfrm>
        </p:spPr>
        <p:txBody>
          <a:bodyPr>
            <a:noAutofit/>
          </a:bodyPr>
          <a:lstStyle/>
          <a:p>
            <a:r>
              <a:rPr lang="fr-FR" sz="4800" dirty="0"/>
              <a:t>Définitions</a:t>
            </a:r>
            <a:br>
              <a:rPr lang="fr-FR" sz="5400" dirty="0"/>
            </a:br>
            <a:endParaRPr lang="fr-FR" sz="5400" dirty="0"/>
          </a:p>
        </p:txBody>
      </p:sp>
      <p:pic>
        <p:nvPicPr>
          <p:cNvPr id="4" name="Image 3">
            <a:extLst>
              <a:ext uri="{FF2B5EF4-FFF2-40B4-BE49-F238E27FC236}">
                <a16:creationId xmlns:a16="http://schemas.microsoft.com/office/drawing/2014/main" id="{32C9494A-A1B3-E558-ED9C-FC0FAE4E4AE4}"/>
              </a:ext>
            </a:extLst>
          </p:cNvPr>
          <p:cNvPicPr>
            <a:picLocks noChangeAspect="1"/>
          </p:cNvPicPr>
          <p:nvPr/>
        </p:nvPicPr>
        <p:blipFill>
          <a:blip r:embed="rId3"/>
          <a:stretch>
            <a:fillRect/>
          </a:stretch>
        </p:blipFill>
        <p:spPr>
          <a:xfrm>
            <a:off x="223010" y="1219200"/>
            <a:ext cx="11745979" cy="4419599"/>
          </a:xfrm>
          <a:prstGeom prst="rect">
            <a:avLst/>
          </a:prstGeom>
        </p:spPr>
      </p:pic>
    </p:spTree>
    <p:extLst>
      <p:ext uri="{BB962C8B-B14F-4D97-AF65-F5344CB8AC3E}">
        <p14:creationId xmlns:p14="http://schemas.microsoft.com/office/powerpoint/2010/main" val="2432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4CEF55-0A40-510E-B304-7B945DBF04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95C07A-1561-7197-8933-8A0F6FC19428}"/>
              </a:ext>
            </a:extLst>
          </p:cNvPr>
          <p:cNvSpPr>
            <a:spLocks noGrp="1"/>
          </p:cNvSpPr>
          <p:nvPr>
            <p:ph type="ctrTitle"/>
          </p:nvPr>
        </p:nvSpPr>
        <p:spPr>
          <a:xfrm>
            <a:off x="452966" y="587829"/>
            <a:ext cx="11286067" cy="1066800"/>
          </a:xfrm>
        </p:spPr>
        <p:txBody>
          <a:bodyPr>
            <a:noAutofit/>
          </a:bodyPr>
          <a:lstStyle/>
          <a:p>
            <a:r>
              <a:rPr lang="fr-FR" sz="4800" dirty="0"/>
              <a:t>La protection du lanceur d’alerte</a:t>
            </a:r>
            <a:br>
              <a:rPr lang="fr-FR" sz="5400" dirty="0"/>
            </a:br>
            <a:endParaRPr lang="fr-FR" sz="5400" dirty="0"/>
          </a:p>
        </p:txBody>
      </p:sp>
      <p:pic>
        <p:nvPicPr>
          <p:cNvPr id="5" name="Image 4">
            <a:extLst>
              <a:ext uri="{FF2B5EF4-FFF2-40B4-BE49-F238E27FC236}">
                <a16:creationId xmlns:a16="http://schemas.microsoft.com/office/drawing/2014/main" id="{AF4E243F-6A2B-D84D-413F-AA4681C9E2B3}"/>
              </a:ext>
            </a:extLst>
          </p:cNvPr>
          <p:cNvPicPr>
            <a:picLocks noChangeAspect="1"/>
          </p:cNvPicPr>
          <p:nvPr/>
        </p:nvPicPr>
        <p:blipFill>
          <a:blip r:embed="rId3"/>
          <a:stretch>
            <a:fillRect/>
          </a:stretch>
        </p:blipFill>
        <p:spPr>
          <a:xfrm>
            <a:off x="821002" y="893807"/>
            <a:ext cx="10549993" cy="5070385"/>
          </a:xfrm>
          <a:prstGeom prst="rect">
            <a:avLst/>
          </a:prstGeom>
        </p:spPr>
      </p:pic>
    </p:spTree>
    <p:extLst>
      <p:ext uri="{BB962C8B-B14F-4D97-AF65-F5344CB8AC3E}">
        <p14:creationId xmlns:p14="http://schemas.microsoft.com/office/powerpoint/2010/main" val="310222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74C665-3AE5-A547-F24D-3EB76B38EC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5C511E-EE0D-65C7-6A1C-320F9BEBD929}"/>
              </a:ext>
            </a:extLst>
          </p:cNvPr>
          <p:cNvSpPr>
            <a:spLocks noGrp="1"/>
          </p:cNvSpPr>
          <p:nvPr>
            <p:ph type="ctrTitle"/>
          </p:nvPr>
        </p:nvSpPr>
        <p:spPr>
          <a:xfrm>
            <a:off x="452966" y="587829"/>
            <a:ext cx="11286067" cy="1066800"/>
          </a:xfrm>
        </p:spPr>
        <p:txBody>
          <a:bodyPr>
            <a:noAutofit/>
          </a:bodyPr>
          <a:lstStyle/>
          <a:p>
            <a:r>
              <a:rPr lang="fr-FR" sz="5400" dirty="0"/>
              <a:t>Le rôle du lanceur d’alerte</a:t>
            </a:r>
            <a:br>
              <a:rPr lang="fr-FR" sz="5400" dirty="0"/>
            </a:br>
            <a:endParaRPr lang="fr-FR" sz="5400" dirty="0"/>
          </a:p>
        </p:txBody>
      </p:sp>
      <p:pic>
        <p:nvPicPr>
          <p:cNvPr id="4" name="Image 3">
            <a:extLst>
              <a:ext uri="{FF2B5EF4-FFF2-40B4-BE49-F238E27FC236}">
                <a16:creationId xmlns:a16="http://schemas.microsoft.com/office/drawing/2014/main" id="{BF238AD5-A582-6E3A-0455-026090EBBE30}"/>
              </a:ext>
            </a:extLst>
          </p:cNvPr>
          <p:cNvPicPr>
            <a:picLocks noChangeAspect="1"/>
          </p:cNvPicPr>
          <p:nvPr/>
        </p:nvPicPr>
        <p:blipFill>
          <a:blip r:embed="rId3"/>
          <a:stretch>
            <a:fillRect/>
          </a:stretch>
        </p:blipFill>
        <p:spPr>
          <a:xfrm>
            <a:off x="782003" y="816503"/>
            <a:ext cx="10627992" cy="5224994"/>
          </a:xfrm>
          <a:prstGeom prst="rect">
            <a:avLst/>
          </a:prstGeom>
        </p:spPr>
      </p:pic>
    </p:spTree>
    <p:extLst>
      <p:ext uri="{BB962C8B-B14F-4D97-AF65-F5344CB8AC3E}">
        <p14:creationId xmlns:p14="http://schemas.microsoft.com/office/powerpoint/2010/main" val="27200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7B5496-0D56-CA8C-8B82-B4EB25F117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ADB11DB-5BB3-449D-4155-0A91C6F8A869}"/>
              </a:ext>
            </a:extLst>
          </p:cNvPr>
          <p:cNvSpPr>
            <a:spLocks noGrp="1"/>
          </p:cNvSpPr>
          <p:nvPr>
            <p:ph type="ctrTitle"/>
          </p:nvPr>
        </p:nvSpPr>
        <p:spPr>
          <a:xfrm>
            <a:off x="448732" y="406400"/>
            <a:ext cx="11286067" cy="1066800"/>
          </a:xfrm>
        </p:spPr>
        <p:txBody>
          <a:bodyPr>
            <a:normAutofit/>
          </a:bodyPr>
          <a:lstStyle/>
          <a:p>
            <a:r>
              <a:rPr lang="fr-FR" sz="4800" dirty="0"/>
              <a:t>Programme</a:t>
            </a:r>
          </a:p>
        </p:txBody>
      </p:sp>
      <p:sp>
        <p:nvSpPr>
          <p:cNvPr id="5" name="Sous-titre 4">
            <a:extLst>
              <a:ext uri="{FF2B5EF4-FFF2-40B4-BE49-F238E27FC236}">
                <a16:creationId xmlns:a16="http://schemas.microsoft.com/office/drawing/2014/main" id="{93DD217F-B94A-C20F-3D40-3DA30D0B95BF}"/>
              </a:ext>
            </a:extLst>
          </p:cNvPr>
          <p:cNvSpPr>
            <a:spLocks noGrp="1"/>
          </p:cNvSpPr>
          <p:nvPr>
            <p:ph type="subTitle" idx="1"/>
          </p:nvPr>
        </p:nvSpPr>
        <p:spPr>
          <a:xfrm>
            <a:off x="448732" y="1629304"/>
            <a:ext cx="11286066" cy="4314295"/>
          </a:xfrm>
        </p:spPr>
        <p:txBody>
          <a:bodyPr/>
          <a:lstStyle/>
          <a:p>
            <a:pPr fontAlgn="base"/>
            <a:r>
              <a:rPr lang="fr-FR" dirty="0"/>
              <a:t>CPP (J-Y </a:t>
            </a:r>
            <a:r>
              <a:rPr lang="fr-FR" dirty="0" err="1"/>
              <a:t>Lefrant</a:t>
            </a:r>
            <a:r>
              <a:rPr lang="fr-FR" dirty="0"/>
              <a:t>)</a:t>
            </a:r>
          </a:p>
          <a:p>
            <a:pPr fontAlgn="base"/>
            <a:r>
              <a:rPr lang="fr-FR" dirty="0"/>
              <a:t>Comité d'éthique (</a:t>
            </a:r>
            <a:r>
              <a:rPr lang="fr-FR" dirty="0" err="1"/>
              <a:t>M.Olivaux</a:t>
            </a:r>
            <a:r>
              <a:rPr lang="fr-FR" dirty="0"/>
              <a:t>)</a:t>
            </a:r>
          </a:p>
          <a:p>
            <a:pPr fontAlgn="base"/>
            <a:r>
              <a:rPr lang="fr-FR" dirty="0"/>
              <a:t>Référent CNIL / RGPD – Data Protection </a:t>
            </a:r>
            <a:r>
              <a:rPr lang="fr-FR" dirty="0" err="1"/>
              <a:t>Officer</a:t>
            </a:r>
            <a:r>
              <a:rPr lang="fr-FR" dirty="0"/>
              <a:t> (Y. </a:t>
            </a:r>
            <a:r>
              <a:rPr lang="fr-FR" dirty="0" err="1"/>
              <a:t>Martiquet</a:t>
            </a:r>
            <a:r>
              <a:rPr lang="fr-FR" dirty="0"/>
              <a:t>)</a:t>
            </a:r>
          </a:p>
          <a:p>
            <a:pPr fontAlgn="base"/>
            <a:r>
              <a:rPr lang="fr-FR" dirty="0"/>
              <a:t>Référente intégrité scientifique (L. </a:t>
            </a:r>
            <a:r>
              <a:rPr lang="fr-FR" dirty="0" err="1"/>
              <a:t>Canali</a:t>
            </a:r>
            <a:r>
              <a:rPr lang="fr-FR" dirty="0"/>
              <a:t>)</a:t>
            </a:r>
          </a:p>
          <a:p>
            <a:pPr fontAlgn="base"/>
            <a:r>
              <a:rPr lang="fr-FR" dirty="0"/>
              <a:t>Référent lanceur d'alerte (Y. </a:t>
            </a:r>
            <a:r>
              <a:rPr lang="fr-FR" dirty="0" err="1"/>
              <a:t>Martiquet</a:t>
            </a:r>
            <a:r>
              <a:rPr lang="fr-FR" dirty="0"/>
              <a:t>)</a:t>
            </a:r>
          </a:p>
          <a:p>
            <a:pPr fontAlgn="base"/>
            <a:r>
              <a:rPr lang="fr-FR" dirty="0"/>
              <a:t>Référent déontologue (M. Olivaux)</a:t>
            </a:r>
          </a:p>
          <a:p>
            <a:pPr fontAlgn="base"/>
            <a:r>
              <a:rPr lang="fr-FR" dirty="0"/>
              <a:t>Référent laïcité (N. Leroy)</a:t>
            </a:r>
          </a:p>
          <a:p>
            <a:pPr fontAlgn="base"/>
            <a:r>
              <a:rPr lang="fr-FR" dirty="0"/>
              <a:t>Référente radicalisation / Fonctionnaire Sécurité Défense (L. </a:t>
            </a:r>
            <a:r>
              <a:rPr lang="fr-FR" dirty="0" err="1"/>
              <a:t>Egea</a:t>
            </a:r>
            <a:r>
              <a:rPr lang="fr-FR" dirty="0"/>
              <a:t>)</a:t>
            </a:r>
          </a:p>
          <a:p>
            <a:endParaRPr lang="fr-FR" dirty="0"/>
          </a:p>
        </p:txBody>
      </p:sp>
    </p:spTree>
    <p:extLst>
      <p:ext uri="{BB962C8B-B14F-4D97-AF65-F5344CB8AC3E}">
        <p14:creationId xmlns:p14="http://schemas.microsoft.com/office/powerpoint/2010/main" val="250654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3252783-6A88-DC1B-1329-B3D32686276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72C6DF-9101-4323-DB25-69CC0307E050}"/>
              </a:ext>
            </a:extLst>
          </p:cNvPr>
          <p:cNvSpPr>
            <a:spLocks noGrp="1"/>
          </p:cNvSpPr>
          <p:nvPr>
            <p:ph type="ctrTitle"/>
          </p:nvPr>
        </p:nvSpPr>
        <p:spPr>
          <a:xfrm>
            <a:off x="448732" y="-67733"/>
            <a:ext cx="11286067" cy="1066800"/>
          </a:xfrm>
        </p:spPr>
        <p:txBody>
          <a:bodyPr>
            <a:normAutofit/>
          </a:bodyPr>
          <a:lstStyle/>
          <a:p>
            <a:r>
              <a:rPr lang="fr-FR" sz="4800" dirty="0"/>
              <a:t>Le référent Déontologue</a:t>
            </a:r>
          </a:p>
        </p:txBody>
      </p:sp>
      <p:sp>
        <p:nvSpPr>
          <p:cNvPr id="5" name="Sous-titre 4">
            <a:extLst>
              <a:ext uri="{FF2B5EF4-FFF2-40B4-BE49-F238E27FC236}">
                <a16:creationId xmlns:a16="http://schemas.microsoft.com/office/drawing/2014/main" id="{745FB630-1A1D-494B-520B-12BF1735F570}"/>
              </a:ext>
            </a:extLst>
          </p:cNvPr>
          <p:cNvSpPr>
            <a:spLocks noGrp="1"/>
          </p:cNvSpPr>
          <p:nvPr>
            <p:ph type="subTitle" idx="1"/>
          </p:nvPr>
        </p:nvSpPr>
        <p:spPr>
          <a:xfrm>
            <a:off x="448733" y="1121304"/>
            <a:ext cx="11286066" cy="5017029"/>
          </a:xfrm>
        </p:spPr>
        <p:txBody>
          <a:bodyPr>
            <a:normAutofit/>
          </a:bodyPr>
          <a:lstStyle/>
          <a:p>
            <a:pPr algn="l"/>
            <a:r>
              <a:rPr lang="fr-FR" dirty="0"/>
              <a:t>Spécificité Nîmes Université : le référent déontologue est une instance collégiale composée des membres du comité d’éthique et de déontologie</a:t>
            </a:r>
          </a:p>
          <a:p>
            <a:pPr algn="l"/>
            <a:r>
              <a:rPr lang="fr-FR" b="1" dirty="0"/>
              <a:t>Missions :</a:t>
            </a:r>
          </a:p>
          <a:p>
            <a:pPr algn="l"/>
            <a:r>
              <a:rPr lang="fr-FR" dirty="0"/>
              <a:t>1. Tel que visé à l’article L. 124-2 du code général de la fonction publique le référent déontologue est chargé de : </a:t>
            </a:r>
          </a:p>
          <a:p>
            <a:pPr marL="800100" lvl="1" indent="-342900" algn="l">
              <a:buFontTx/>
              <a:buChar char="-"/>
            </a:pPr>
            <a:r>
              <a:rPr lang="fr-FR" b="1" dirty="0"/>
              <a:t>rendre un avis</a:t>
            </a:r>
            <a:r>
              <a:rPr lang="fr-FR" dirty="0"/>
              <a:t> sur les questions d'ordre général relatives à l'application des </a:t>
            </a:r>
            <a:r>
              <a:rPr lang="fr-FR" b="1" dirty="0"/>
              <a:t>obligations</a:t>
            </a:r>
            <a:r>
              <a:rPr lang="fr-FR" dirty="0"/>
              <a:t> et des </a:t>
            </a:r>
            <a:r>
              <a:rPr lang="fr-FR" b="1" dirty="0"/>
              <a:t>principes déontologiques </a:t>
            </a:r>
          </a:p>
          <a:p>
            <a:pPr marL="800100" lvl="1" indent="-342900" algn="l">
              <a:buFontTx/>
              <a:buChar char="-"/>
            </a:pPr>
            <a:r>
              <a:rPr lang="fr-FR" b="1" dirty="0"/>
              <a:t>répondre aux questions</a:t>
            </a:r>
            <a:r>
              <a:rPr lang="fr-FR" dirty="0"/>
              <a:t> relatives aux situations individuelles dont il est saisi afin de recommander toute mesure visant à faire respecter les obligations déontologiques et à </a:t>
            </a:r>
            <a:r>
              <a:rPr lang="fr-FR" b="1" dirty="0"/>
              <a:t>prévenir ou faire cesser une situation de conflits d'intérêts</a:t>
            </a:r>
          </a:p>
          <a:p>
            <a:pPr lvl="1" algn="l"/>
            <a:endParaRPr lang="fr-FR" b="1" dirty="0"/>
          </a:p>
          <a:p>
            <a:pPr lvl="1" algn="l"/>
            <a:r>
              <a:rPr lang="fr-FR" dirty="0"/>
              <a:t>	</a:t>
            </a:r>
            <a:r>
              <a:rPr lang="fr-FR" dirty="0">
                <a:sym typeface="Wingdings" panose="05000000000000000000" pitchFamily="2" charset="2"/>
              </a:rPr>
              <a:t> </a:t>
            </a:r>
            <a:r>
              <a:rPr lang="fr-FR" dirty="0"/>
              <a:t>Il peut être saisi par </a:t>
            </a:r>
            <a:r>
              <a:rPr lang="fr-FR" b="1" dirty="0"/>
              <a:t>tout agent</a:t>
            </a:r>
            <a:r>
              <a:rPr lang="fr-FR" dirty="0"/>
              <a:t> relevant de l’Université concernant sa situation individuelle, notamment sur des faits susceptibles d'être qualifiés de </a:t>
            </a:r>
            <a:r>
              <a:rPr lang="fr-FR" b="1" dirty="0"/>
              <a:t>conflit d'intérêts</a:t>
            </a:r>
            <a:r>
              <a:rPr lang="fr-FR" dirty="0"/>
              <a:t>. Il agit alors en tant </a:t>
            </a:r>
            <a:r>
              <a:rPr lang="fr-FR" b="1" dirty="0"/>
              <a:t>qu’instance de conseil </a:t>
            </a:r>
            <a:r>
              <a:rPr lang="fr-FR" dirty="0"/>
              <a:t>pour ces agents en </a:t>
            </a:r>
            <a:r>
              <a:rPr lang="fr-FR" b="1" dirty="0"/>
              <a:t>garantissant leur anonymat</a:t>
            </a:r>
            <a:r>
              <a:rPr lang="fr-FR" dirty="0"/>
              <a:t>. </a:t>
            </a:r>
          </a:p>
          <a:p>
            <a:pPr lvl="1" algn="l"/>
            <a:endParaRPr lang="fr-FR" dirty="0"/>
          </a:p>
        </p:txBody>
      </p:sp>
    </p:spTree>
    <p:extLst>
      <p:ext uri="{BB962C8B-B14F-4D97-AF65-F5344CB8AC3E}">
        <p14:creationId xmlns:p14="http://schemas.microsoft.com/office/powerpoint/2010/main" val="323864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1EAD84-13C5-0A00-C6B5-AD3BC68723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830D8B-333C-5BF7-C40F-3B7E311EC98C}"/>
              </a:ext>
            </a:extLst>
          </p:cNvPr>
          <p:cNvSpPr>
            <a:spLocks noGrp="1"/>
          </p:cNvSpPr>
          <p:nvPr>
            <p:ph type="ctrTitle"/>
          </p:nvPr>
        </p:nvSpPr>
        <p:spPr>
          <a:xfrm>
            <a:off x="448731" y="127000"/>
            <a:ext cx="11286067" cy="1066800"/>
          </a:xfrm>
        </p:spPr>
        <p:txBody>
          <a:bodyPr>
            <a:normAutofit/>
          </a:bodyPr>
          <a:lstStyle/>
          <a:p>
            <a:r>
              <a:rPr lang="fr-FR" sz="4800" dirty="0"/>
              <a:t>Le référent Déontologue</a:t>
            </a:r>
          </a:p>
        </p:txBody>
      </p:sp>
      <p:sp>
        <p:nvSpPr>
          <p:cNvPr id="5" name="Sous-titre 4">
            <a:extLst>
              <a:ext uri="{FF2B5EF4-FFF2-40B4-BE49-F238E27FC236}">
                <a16:creationId xmlns:a16="http://schemas.microsoft.com/office/drawing/2014/main" id="{C0EAD510-4BED-329E-E27B-10433E4AC6FC}"/>
              </a:ext>
            </a:extLst>
          </p:cNvPr>
          <p:cNvSpPr>
            <a:spLocks noGrp="1"/>
          </p:cNvSpPr>
          <p:nvPr>
            <p:ph type="subTitle" idx="1"/>
          </p:nvPr>
        </p:nvSpPr>
        <p:spPr>
          <a:xfrm>
            <a:off x="448732" y="1572418"/>
            <a:ext cx="11286066" cy="3713163"/>
          </a:xfrm>
        </p:spPr>
        <p:txBody>
          <a:bodyPr>
            <a:normAutofit/>
          </a:bodyPr>
          <a:lstStyle/>
          <a:p>
            <a:pPr algn="l"/>
            <a:r>
              <a:rPr lang="fr-FR" b="1" dirty="0"/>
              <a:t>Missions :</a:t>
            </a:r>
          </a:p>
          <a:p>
            <a:pPr marL="0" lvl="1" algn="l">
              <a:spcBef>
                <a:spcPts val="1000"/>
              </a:spcBef>
            </a:pPr>
            <a:r>
              <a:rPr lang="fr-FR" sz="2400" dirty="0"/>
              <a:t>2. Tel que prévu par la loi relative à la transparence, à la lutte contre la corruption et à la modernisation de la vie économique dite « Sapin 2 » du 9 décembre 2016 :</a:t>
            </a:r>
          </a:p>
          <a:p>
            <a:pPr marL="0" lvl="1" algn="l">
              <a:spcBef>
                <a:spcPts val="1000"/>
              </a:spcBef>
            </a:pPr>
            <a:endParaRPr lang="fr-FR" sz="2400" dirty="0"/>
          </a:p>
          <a:p>
            <a:pPr marL="800100" lvl="1" indent="-342900" algn="l">
              <a:buFontTx/>
              <a:buChar char="-"/>
            </a:pPr>
            <a:r>
              <a:rPr lang="fr-FR" dirty="0"/>
              <a:t>Le CED est compétent pour </a:t>
            </a:r>
            <a:r>
              <a:rPr lang="fr-FR" b="1" dirty="0"/>
              <a:t>recevoir des signalements </a:t>
            </a:r>
            <a:r>
              <a:rPr lang="fr-FR" dirty="0"/>
              <a:t>portant sur des </a:t>
            </a:r>
            <a:r>
              <a:rPr lang="fr-FR" b="1" dirty="0"/>
              <a:t>allégations d’atteinte à la déontologie</a:t>
            </a:r>
            <a:r>
              <a:rPr lang="fr-FR" dirty="0"/>
              <a:t>. Il </a:t>
            </a:r>
            <a:r>
              <a:rPr lang="fr-FR" b="1" dirty="0"/>
              <a:t>garantit</a:t>
            </a:r>
            <a:r>
              <a:rPr lang="fr-FR" dirty="0"/>
              <a:t> alors </a:t>
            </a:r>
            <a:r>
              <a:rPr lang="fr-FR" b="1" dirty="0"/>
              <a:t>l’anonymat des agents</a:t>
            </a:r>
            <a:r>
              <a:rPr lang="fr-FR" dirty="0"/>
              <a:t> auteurs de ces signalements et, le cas échéant, s’en fait le relai auprès du président de l’Université.</a:t>
            </a:r>
          </a:p>
          <a:p>
            <a:pPr algn="l"/>
            <a:endParaRPr lang="fr-FR" dirty="0"/>
          </a:p>
          <a:p>
            <a:pPr lvl="1" algn="l"/>
            <a:endParaRPr lang="fr-FR" dirty="0"/>
          </a:p>
        </p:txBody>
      </p:sp>
    </p:spTree>
    <p:extLst>
      <p:ext uri="{BB962C8B-B14F-4D97-AF65-F5344CB8AC3E}">
        <p14:creationId xmlns:p14="http://schemas.microsoft.com/office/powerpoint/2010/main" val="12297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19F57B-06CF-CD7F-83DD-A062573364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E19899-3271-24A1-515C-DB15D106A3C6}"/>
              </a:ext>
            </a:extLst>
          </p:cNvPr>
          <p:cNvSpPr>
            <a:spLocks noGrp="1"/>
          </p:cNvSpPr>
          <p:nvPr>
            <p:ph type="ctrTitle"/>
          </p:nvPr>
        </p:nvSpPr>
        <p:spPr>
          <a:xfrm>
            <a:off x="448731" y="127000"/>
            <a:ext cx="11286067" cy="1066800"/>
          </a:xfrm>
        </p:spPr>
        <p:txBody>
          <a:bodyPr>
            <a:normAutofit/>
          </a:bodyPr>
          <a:lstStyle/>
          <a:p>
            <a:r>
              <a:rPr lang="fr-FR" sz="4800" dirty="0"/>
              <a:t>Le référent Déontologue</a:t>
            </a:r>
          </a:p>
        </p:txBody>
      </p:sp>
      <p:sp>
        <p:nvSpPr>
          <p:cNvPr id="5" name="Sous-titre 4">
            <a:extLst>
              <a:ext uri="{FF2B5EF4-FFF2-40B4-BE49-F238E27FC236}">
                <a16:creationId xmlns:a16="http://schemas.microsoft.com/office/drawing/2014/main" id="{2B2ADE98-B7D5-8EF4-82E3-7DD2B9CBD8B9}"/>
              </a:ext>
            </a:extLst>
          </p:cNvPr>
          <p:cNvSpPr>
            <a:spLocks noGrp="1"/>
          </p:cNvSpPr>
          <p:nvPr>
            <p:ph type="subTitle" idx="1"/>
          </p:nvPr>
        </p:nvSpPr>
        <p:spPr>
          <a:xfrm>
            <a:off x="448732" y="1572418"/>
            <a:ext cx="11286066" cy="3713163"/>
          </a:xfrm>
        </p:spPr>
        <p:txBody>
          <a:bodyPr>
            <a:normAutofit/>
          </a:bodyPr>
          <a:lstStyle/>
          <a:p>
            <a:pPr algn="l"/>
            <a:r>
              <a:rPr lang="fr-FR" b="1" dirty="0"/>
              <a:t>Textes de référence :</a:t>
            </a:r>
          </a:p>
          <a:p>
            <a:pPr marL="342900" indent="-342900" algn="l">
              <a:buFontTx/>
              <a:buChar char="-"/>
            </a:pPr>
            <a:r>
              <a:rPr lang="fr-FR" dirty="0"/>
              <a:t>Code général de la fonction publique </a:t>
            </a:r>
          </a:p>
          <a:p>
            <a:pPr marL="342900" indent="-342900" algn="l">
              <a:buFontTx/>
              <a:buChar char="-"/>
            </a:pPr>
            <a:r>
              <a:rPr lang="fr-FR" dirty="0"/>
              <a:t>Décret n° 86-83 du 17 janvier 1986 modifié relatif aux dispositions générales applicables aux agents non titulaires de l'Etat pris pour l'application de l'article 7 de la loi n° 84-16 du 11 janvier 1984 portant dispositions statutaires relatives à la fonction publique de l'Etat </a:t>
            </a:r>
          </a:p>
          <a:p>
            <a:pPr marL="342900" indent="-342900" algn="l">
              <a:buFontTx/>
              <a:buChar char="-"/>
            </a:pPr>
            <a:r>
              <a:rPr lang="fr-FR" dirty="0"/>
              <a:t>Charte nationale de déontologie des métiers de la recherche (2015) </a:t>
            </a:r>
          </a:p>
          <a:p>
            <a:pPr marL="342900" indent="-342900" algn="l">
              <a:buFontTx/>
              <a:buChar char="-"/>
            </a:pPr>
            <a:r>
              <a:rPr lang="fr-FR" dirty="0"/>
              <a:t>Code des relations entre le public et l’administration</a:t>
            </a:r>
          </a:p>
          <a:p>
            <a:pPr algn="l"/>
            <a:endParaRPr lang="fr-FR" dirty="0"/>
          </a:p>
          <a:p>
            <a:pPr lvl="1" algn="l"/>
            <a:endParaRPr lang="fr-FR" dirty="0"/>
          </a:p>
        </p:txBody>
      </p:sp>
    </p:spTree>
    <p:extLst>
      <p:ext uri="{BB962C8B-B14F-4D97-AF65-F5344CB8AC3E}">
        <p14:creationId xmlns:p14="http://schemas.microsoft.com/office/powerpoint/2010/main" val="397983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F65F28-FD05-E3BA-1BE2-4AA1CF2B903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FC5619-FC78-A11A-DB67-F7356B72216D}"/>
              </a:ext>
            </a:extLst>
          </p:cNvPr>
          <p:cNvSpPr>
            <a:spLocks noGrp="1"/>
          </p:cNvSpPr>
          <p:nvPr>
            <p:ph type="ctrTitle"/>
          </p:nvPr>
        </p:nvSpPr>
        <p:spPr>
          <a:xfrm>
            <a:off x="448731" y="127000"/>
            <a:ext cx="11286067" cy="1066800"/>
          </a:xfrm>
        </p:spPr>
        <p:txBody>
          <a:bodyPr>
            <a:normAutofit/>
          </a:bodyPr>
          <a:lstStyle/>
          <a:p>
            <a:r>
              <a:rPr lang="fr-FR" sz="4800" dirty="0"/>
              <a:t>Le référent Déontologue (contacts)</a:t>
            </a:r>
          </a:p>
        </p:txBody>
      </p:sp>
      <p:sp>
        <p:nvSpPr>
          <p:cNvPr id="5" name="Sous-titre 4">
            <a:extLst>
              <a:ext uri="{FF2B5EF4-FFF2-40B4-BE49-F238E27FC236}">
                <a16:creationId xmlns:a16="http://schemas.microsoft.com/office/drawing/2014/main" id="{A90D8BB5-3522-28DD-5BE6-DA65F3B0ABAB}"/>
              </a:ext>
            </a:extLst>
          </p:cNvPr>
          <p:cNvSpPr>
            <a:spLocks noGrp="1"/>
          </p:cNvSpPr>
          <p:nvPr>
            <p:ph type="subTitle" idx="1"/>
          </p:nvPr>
        </p:nvSpPr>
        <p:spPr>
          <a:xfrm>
            <a:off x="448732" y="1572418"/>
            <a:ext cx="11286066" cy="3713163"/>
          </a:xfrm>
        </p:spPr>
        <p:txBody>
          <a:bodyPr>
            <a:normAutofit/>
          </a:bodyPr>
          <a:lstStyle/>
          <a:p>
            <a:pPr algn="l"/>
            <a:endParaRPr lang="fr-FR" dirty="0"/>
          </a:p>
          <a:p>
            <a:pPr lvl="1" algn="l"/>
            <a:endParaRPr lang="fr-FR" dirty="0"/>
          </a:p>
        </p:txBody>
      </p:sp>
      <p:graphicFrame>
        <p:nvGraphicFramePr>
          <p:cNvPr id="3" name="Tableau 2">
            <a:extLst>
              <a:ext uri="{FF2B5EF4-FFF2-40B4-BE49-F238E27FC236}">
                <a16:creationId xmlns:a16="http://schemas.microsoft.com/office/drawing/2014/main" id="{C94EA54B-262F-9C29-28BD-090B576BCAAC}"/>
              </a:ext>
            </a:extLst>
          </p:cNvPr>
          <p:cNvGraphicFramePr>
            <a:graphicFrameLocks noGrp="1"/>
          </p:cNvGraphicFramePr>
          <p:nvPr>
            <p:extLst>
              <p:ext uri="{D42A27DB-BD31-4B8C-83A1-F6EECF244321}">
                <p14:modId xmlns:p14="http://schemas.microsoft.com/office/powerpoint/2010/main" val="2439899257"/>
              </p:ext>
            </p:extLst>
          </p:nvPr>
        </p:nvGraphicFramePr>
        <p:xfrm>
          <a:off x="838200" y="1634067"/>
          <a:ext cx="10418234" cy="3801535"/>
        </p:xfrm>
        <a:graphic>
          <a:graphicData uri="http://schemas.openxmlformats.org/drawingml/2006/table">
            <a:tbl>
              <a:tblPr>
                <a:tableStyleId>{2D5ABB26-0587-4C30-8999-92F81FD0307C}</a:tableStyleId>
              </a:tblPr>
              <a:tblGrid>
                <a:gridCol w="5209117">
                  <a:extLst>
                    <a:ext uri="{9D8B030D-6E8A-4147-A177-3AD203B41FA5}">
                      <a16:colId xmlns:a16="http://schemas.microsoft.com/office/drawing/2014/main" val="1530993590"/>
                    </a:ext>
                  </a:extLst>
                </a:gridCol>
                <a:gridCol w="5209117">
                  <a:extLst>
                    <a:ext uri="{9D8B030D-6E8A-4147-A177-3AD203B41FA5}">
                      <a16:colId xmlns:a16="http://schemas.microsoft.com/office/drawing/2014/main" val="2600292301"/>
                    </a:ext>
                  </a:extLst>
                </a:gridCol>
              </a:tblGrid>
              <a:tr h="760307">
                <a:tc>
                  <a:txBody>
                    <a:bodyPr/>
                    <a:lstStyle/>
                    <a:p>
                      <a:pPr algn="ctr"/>
                      <a:r>
                        <a:rPr lang="fr-FR" dirty="0"/>
                        <a:t>Delphine </a:t>
                      </a:r>
                      <a:r>
                        <a:rPr lang="fr-FR" dirty="0" err="1"/>
                        <a:t>Brigliano</a:t>
                      </a:r>
                      <a:r>
                        <a:rPr lang="fr-FR" dirty="0"/>
                        <a:t>-Thomas (Secrétaire)</a:t>
                      </a:r>
                    </a:p>
                    <a:p>
                      <a:pPr algn="ctr"/>
                      <a:r>
                        <a:rPr lang="fr-FR" dirty="0">
                          <a:hlinkClick r:id="rId3"/>
                        </a:rPr>
                        <a:t>delphine.brigliano@unimes.fr</a:t>
                      </a:r>
                      <a:r>
                        <a:rPr lang="fr-FR" dirty="0"/>
                        <a:t> </a:t>
                      </a:r>
                    </a:p>
                  </a:txBody>
                  <a:tcPr/>
                </a:tc>
                <a:tc>
                  <a:txBody>
                    <a:bodyPr/>
                    <a:lstStyle/>
                    <a:p>
                      <a:pPr algn="ctr"/>
                      <a:r>
                        <a:rPr lang="fr-FR" dirty="0"/>
                        <a:t>Thierry Lavabre-Bertrand</a:t>
                      </a:r>
                    </a:p>
                    <a:p>
                      <a:pPr algn="ctr"/>
                      <a:r>
                        <a:rPr lang="fr-FR" dirty="0">
                          <a:hlinkClick r:id="rId4"/>
                        </a:rPr>
                        <a:t>thierry.lavabrebertrand@chu-nimes.fr</a:t>
                      </a:r>
                      <a:r>
                        <a:rPr lang="fr-FR" dirty="0"/>
                        <a:t> </a:t>
                      </a:r>
                    </a:p>
                  </a:txBody>
                  <a:tcPr/>
                </a:tc>
                <a:extLst>
                  <a:ext uri="{0D108BD9-81ED-4DB2-BD59-A6C34878D82A}">
                    <a16:rowId xmlns:a16="http://schemas.microsoft.com/office/drawing/2014/main" val="2903077008"/>
                  </a:ext>
                </a:extLst>
              </a:tr>
              <a:tr h="760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Samuel </a:t>
                      </a:r>
                      <a:r>
                        <a:rPr lang="fr-FR" dirty="0" err="1"/>
                        <a:t>Dyens</a:t>
                      </a:r>
                      <a:r>
                        <a:rPr lang="fr-FR"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hlinkClick r:id="rId5"/>
                        </a:rPr>
                        <a:t>samuel.dyens@unimes.fr</a:t>
                      </a:r>
                      <a:r>
                        <a:rPr lang="fr-FR" dirty="0"/>
                        <a:t> </a:t>
                      </a:r>
                    </a:p>
                  </a:txBody>
                  <a:tcPr/>
                </a:tc>
                <a:tc>
                  <a:txBody>
                    <a:bodyPr/>
                    <a:lstStyle/>
                    <a:p>
                      <a:pPr algn="ctr"/>
                      <a:r>
                        <a:rPr lang="fr-FR" dirty="0"/>
                        <a:t>Marc Léger</a:t>
                      </a:r>
                    </a:p>
                    <a:p>
                      <a:pPr algn="ctr"/>
                      <a:r>
                        <a:rPr lang="fr-FR" dirty="0">
                          <a:hlinkClick r:id="rId6"/>
                        </a:rPr>
                        <a:t>legermarc49@gmail.com</a:t>
                      </a:r>
                      <a:r>
                        <a:rPr lang="fr-FR" dirty="0"/>
                        <a:t> </a:t>
                      </a:r>
                    </a:p>
                  </a:txBody>
                  <a:tcPr/>
                </a:tc>
                <a:extLst>
                  <a:ext uri="{0D108BD9-81ED-4DB2-BD59-A6C34878D82A}">
                    <a16:rowId xmlns:a16="http://schemas.microsoft.com/office/drawing/2014/main" val="258389428"/>
                  </a:ext>
                </a:extLst>
              </a:tr>
              <a:tr h="760307">
                <a:tc>
                  <a:txBody>
                    <a:bodyPr/>
                    <a:lstStyle/>
                    <a:p>
                      <a:pPr algn="ctr"/>
                      <a:r>
                        <a:rPr lang="fr-FR" dirty="0"/>
                        <a:t>Christophe </a:t>
                      </a:r>
                      <a:r>
                        <a:rPr lang="fr-FR" dirty="0" err="1"/>
                        <a:t>Gache</a:t>
                      </a:r>
                      <a:endParaRPr lang="fr-FR" dirty="0"/>
                    </a:p>
                    <a:p>
                      <a:pPr algn="ctr"/>
                      <a:r>
                        <a:rPr lang="fr-FR" dirty="0">
                          <a:hlinkClick r:id="rId7"/>
                        </a:rPr>
                        <a:t>christophe.gache@unimes.fr</a:t>
                      </a:r>
                      <a:r>
                        <a:rPr lang="fr-FR"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Florence </a:t>
                      </a:r>
                      <a:r>
                        <a:rPr lang="fr-FR" dirty="0" err="1"/>
                        <a:t>Lespiau</a:t>
                      </a:r>
                      <a:r>
                        <a:rPr lang="fr-FR" dirty="0"/>
                        <a:t> (Vice-Présidente)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hlinkClick r:id="rId8"/>
                        </a:rPr>
                        <a:t>florence.lespiau@unimes.fr</a:t>
                      </a:r>
                      <a:r>
                        <a:rPr lang="fr-FR" dirty="0"/>
                        <a:t> </a:t>
                      </a:r>
                    </a:p>
                  </a:txBody>
                  <a:tcPr/>
                </a:tc>
                <a:extLst>
                  <a:ext uri="{0D108BD9-81ED-4DB2-BD59-A6C34878D82A}">
                    <a16:rowId xmlns:a16="http://schemas.microsoft.com/office/drawing/2014/main" val="3744082990"/>
                  </a:ext>
                </a:extLst>
              </a:tr>
              <a:tr h="760307">
                <a:tc>
                  <a:txBody>
                    <a:bodyPr/>
                    <a:lstStyle/>
                    <a:p>
                      <a:pPr algn="ctr"/>
                      <a:r>
                        <a:rPr lang="fr-FR" dirty="0"/>
                        <a:t>Laurie </a:t>
                      </a:r>
                      <a:r>
                        <a:rPr lang="fr-FR" dirty="0" err="1"/>
                        <a:t>Galvan</a:t>
                      </a:r>
                      <a:endParaRPr lang="fr-FR" dirty="0"/>
                    </a:p>
                    <a:p>
                      <a:pPr algn="ctr"/>
                      <a:r>
                        <a:rPr lang="fr-FR" dirty="0">
                          <a:hlinkClick r:id="rId9"/>
                        </a:rPr>
                        <a:t>laurie.galvan@unimes.fr</a:t>
                      </a:r>
                      <a:r>
                        <a:rPr lang="fr-FR"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Anne-Laurence </a:t>
                      </a:r>
                      <a:r>
                        <a:rPr lang="fr-FR" dirty="0" err="1"/>
                        <a:t>Mennessier-Lebertois</a:t>
                      </a:r>
                      <a:r>
                        <a:rPr lang="fr-FR"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hlinkClick r:id="rId10"/>
                        </a:rPr>
                        <a:t>anne-laurence.mennessier@unimes.fr</a:t>
                      </a:r>
                      <a:r>
                        <a:rPr lang="fr-FR" dirty="0"/>
                        <a:t> </a:t>
                      </a:r>
                    </a:p>
                  </a:txBody>
                  <a:tcPr/>
                </a:tc>
                <a:extLst>
                  <a:ext uri="{0D108BD9-81ED-4DB2-BD59-A6C34878D82A}">
                    <a16:rowId xmlns:a16="http://schemas.microsoft.com/office/drawing/2014/main" val="2902300583"/>
                  </a:ext>
                </a:extLst>
              </a:tr>
              <a:tr h="7603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Fanny Grau-Coppieters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hlinkClick r:id="rId11"/>
                        </a:rPr>
                        <a:t>fanny.grau@unimes.fr</a:t>
                      </a:r>
                      <a:r>
                        <a:rPr lang="fr-FR" dirty="0"/>
                        <a:t> </a:t>
                      </a:r>
                    </a:p>
                  </a:txBody>
                  <a:tcPr/>
                </a:tc>
                <a:tc>
                  <a:txBody>
                    <a:bodyPr/>
                    <a:lstStyle/>
                    <a:p>
                      <a:pPr algn="ctr"/>
                      <a:r>
                        <a:rPr lang="fr-FR" dirty="0"/>
                        <a:t>Marc Olivaux (Président)</a:t>
                      </a:r>
                    </a:p>
                    <a:p>
                      <a:pPr algn="ctr"/>
                      <a:r>
                        <a:rPr lang="fr-FR" dirty="0">
                          <a:hlinkClick r:id="rId12"/>
                        </a:rPr>
                        <a:t>marc.olivaux@unimes.fr</a:t>
                      </a:r>
                      <a:r>
                        <a:rPr lang="fr-FR" dirty="0"/>
                        <a:t> </a:t>
                      </a:r>
                    </a:p>
                  </a:txBody>
                  <a:tcPr/>
                </a:tc>
                <a:extLst>
                  <a:ext uri="{0D108BD9-81ED-4DB2-BD59-A6C34878D82A}">
                    <a16:rowId xmlns:a16="http://schemas.microsoft.com/office/drawing/2014/main" val="3696613709"/>
                  </a:ext>
                </a:extLst>
              </a:tr>
            </a:tbl>
          </a:graphicData>
        </a:graphic>
      </p:graphicFrame>
    </p:spTree>
    <p:extLst>
      <p:ext uri="{BB962C8B-B14F-4D97-AF65-F5344CB8AC3E}">
        <p14:creationId xmlns:p14="http://schemas.microsoft.com/office/powerpoint/2010/main" val="94735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801A6D-8254-C8DF-24D0-71712517EB13}"/>
              </a:ext>
            </a:extLst>
          </p:cNvPr>
          <p:cNvSpPr/>
          <p:nvPr/>
        </p:nvSpPr>
        <p:spPr>
          <a:xfrm>
            <a:off x="299357" y="2875002"/>
            <a:ext cx="1159328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Le Référent laïcité</a:t>
            </a:r>
          </a:p>
        </p:txBody>
      </p:sp>
    </p:spTree>
    <p:extLst>
      <p:ext uri="{BB962C8B-B14F-4D97-AF65-F5344CB8AC3E}">
        <p14:creationId xmlns:p14="http://schemas.microsoft.com/office/powerpoint/2010/main" val="123826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2C0907-8CC2-E5AE-A1A2-41904F8FA6A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584629-0819-9AB6-8D93-5BD59EC59B82}"/>
              </a:ext>
            </a:extLst>
          </p:cNvPr>
          <p:cNvSpPr/>
          <p:nvPr/>
        </p:nvSpPr>
        <p:spPr>
          <a:xfrm>
            <a:off x="163285" y="929082"/>
            <a:ext cx="11593285" cy="4247317"/>
          </a:xfrm>
          <a:prstGeom prst="rect">
            <a:avLst/>
          </a:prstGeom>
        </p:spPr>
        <p:txBody>
          <a:bodyPr wrap="square">
            <a:spAutoFit/>
          </a:bodyPr>
          <a:lstStyle/>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kumimoji="0" lang="fr-FR" sz="30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Diffuser et expliquer la laïcité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Proposer la politique de l’établissement en matière de laïcité</a:t>
            </a:r>
          </a:p>
          <a:p>
            <a:pPr marL="457200" marR="0" lvl="0" indent="-457200" defTabSz="914400" rtl="0" eaLnBrk="1" fontAlgn="auto" latinLnBrk="0" hangingPunct="1">
              <a:lnSpc>
                <a:spcPct val="100000"/>
              </a:lnSpc>
              <a:spcBef>
                <a:spcPts val="0"/>
              </a:spcBef>
              <a:spcAft>
                <a:spcPts val="0"/>
              </a:spcAft>
              <a:buClrTx/>
              <a:buSzTx/>
              <a:buFontTx/>
              <a:buChar char="-"/>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Permettre une meilleure connaissance de la laïcité de la part des personnels et étudiants </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endParaRPr kumimoji="0" lang="fr-FR" sz="30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405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FD9CB3-E307-D85E-D6C6-A0D5C554EC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878E4C-BEEC-4290-5603-B8E50DD2783B}"/>
              </a:ext>
            </a:extLst>
          </p:cNvPr>
          <p:cNvSpPr/>
          <p:nvPr/>
        </p:nvSpPr>
        <p:spPr>
          <a:xfrm>
            <a:off x="299357" y="843677"/>
            <a:ext cx="11593285" cy="517064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2.  Personne-ressource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Être l’interlocuteur des personnels et étudiants sur toute question ou difficulté en lien avec la laïcité et les croyances à l’université</a:t>
            </a:r>
          </a:p>
          <a:p>
            <a:pPr marL="457200" marR="0" lvl="0" indent="-457200" defTabSz="914400" rtl="0" eaLnBrk="1" fontAlgn="auto" latinLnBrk="0" hangingPunct="1">
              <a:lnSpc>
                <a:spcPct val="100000"/>
              </a:lnSpc>
              <a:spcBef>
                <a:spcPts val="0"/>
              </a:spcBef>
              <a:spcAft>
                <a:spcPts val="0"/>
              </a:spcAft>
              <a:buClrTx/>
              <a:buSzTx/>
              <a:buFontTx/>
              <a:buChar char="-"/>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Être conseiller dans le cadre de médiation concernant les usagers ou personnels en lien avec la laïcité et les croyances à l’université</a:t>
            </a:r>
          </a:p>
          <a:p>
            <a:pPr marR="0" lvl="0" defTabSz="914400" rtl="0" eaLnBrk="1" fontAlgn="auto" latinLnBrk="0" hangingPunct="1">
              <a:lnSpc>
                <a:spcPct val="100000"/>
              </a:lnSpc>
              <a:spcBef>
                <a:spcPts val="0"/>
              </a:spcBef>
              <a:spcAft>
                <a:spcPts val="0"/>
              </a:spcAft>
              <a:buClrTx/>
              <a:buSzTx/>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Assurer une veille permettant de prévenir d’éventuels conflits</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endParaRPr kumimoji="0" lang="fr-FR" sz="30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886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29771B0-CA89-F505-39C8-A40B840796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C9A080-959B-0CBF-58F1-02C55833DDF2}"/>
              </a:ext>
            </a:extLst>
          </p:cNvPr>
          <p:cNvSpPr/>
          <p:nvPr/>
        </p:nvSpPr>
        <p:spPr>
          <a:xfrm>
            <a:off x="299357" y="1305341"/>
            <a:ext cx="11593285" cy="42473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3.  Représenter l’université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Faire un rapport annuel présenté au CA et transmis au ministère</a:t>
            </a:r>
          </a:p>
          <a:p>
            <a:pPr marL="457200" marR="0" lvl="0" indent="-457200" defTabSz="914400" rtl="0" eaLnBrk="1" fontAlgn="auto" latinLnBrk="0" hangingPunct="1">
              <a:lnSpc>
                <a:spcPct val="100000"/>
              </a:lnSpc>
              <a:spcBef>
                <a:spcPts val="0"/>
              </a:spcBef>
              <a:spcAft>
                <a:spcPts val="0"/>
              </a:spcAft>
              <a:buClrTx/>
              <a:buSzTx/>
              <a:buFontTx/>
              <a:buChar char="-"/>
              <a:tabLst/>
              <a:defRPr/>
            </a:pPr>
            <a:endPar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Participer au réseau national des référents laïcité des universités</a:t>
            </a:r>
          </a:p>
          <a:p>
            <a:pPr marL="457200" marR="0" lvl="0" indent="-457200" defTabSz="914400" rtl="0" eaLnBrk="1" fontAlgn="auto" latinLnBrk="0" hangingPunct="1">
              <a:lnSpc>
                <a:spcPct val="100000"/>
              </a:lnSpc>
              <a:spcBef>
                <a:spcPts val="0"/>
              </a:spcBef>
              <a:spcAft>
                <a:spcPts val="0"/>
              </a:spcAft>
              <a:buClrTx/>
              <a:buSzTx/>
              <a:buFontTx/>
              <a:buChar char="-"/>
              <a:tabLst/>
              <a:defRPr/>
            </a:pPr>
            <a:endParaRPr lang="fr-FR" sz="3000" dirty="0">
              <a:solidFill>
                <a:prstClr val="black"/>
              </a:solidFill>
              <a:latin typeface="+mj-lt"/>
              <a:ea typeface="Calibri" panose="020F0502020204030204"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Tx/>
              <a:buChar char="-"/>
              <a:tabLst/>
              <a:defRPr/>
            </a:pPr>
            <a:r>
              <a:rPr kumimoji="0" lang="fr-FR" sz="300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Participer aux évènements nationaux</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endParaRPr kumimoji="0" lang="fr-FR" sz="30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067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0F3204-D20B-95AB-783D-E6890E7D9D2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E3AA547-4D90-3A84-0576-A776E7198934}"/>
              </a:ext>
            </a:extLst>
          </p:cNvPr>
          <p:cNvSpPr txBox="1"/>
          <p:nvPr/>
        </p:nvSpPr>
        <p:spPr>
          <a:xfrm>
            <a:off x="3048000" y="2397948"/>
            <a:ext cx="6096000"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i="0" u="none" strike="noStrike" kern="1200" cap="none" spc="0" normalizeH="0" baseline="0" noProof="0" dirty="0">
                <a:ln>
                  <a:noFill/>
                </a:ln>
                <a:solidFill>
                  <a:prstClr val="black"/>
                </a:solidFill>
                <a:effectLst/>
                <a:uLnTx/>
                <a:uFillTx/>
                <a:latin typeface="+mj-lt"/>
                <a:ea typeface="+mn-ea"/>
                <a:cs typeface="+mn-cs"/>
              </a:rPr>
              <a:t>Contact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i="0" u="none" strike="noStrike" kern="1200" cap="none" spc="0" normalizeH="0" baseline="0" noProof="0" dirty="0">
                <a:ln>
                  <a:noFill/>
                </a:ln>
                <a:solidFill>
                  <a:prstClr val="black"/>
                </a:solidFill>
                <a:effectLst/>
                <a:uLnTx/>
                <a:uFillTx/>
                <a:latin typeface="+mj-lt"/>
                <a:ea typeface="+mn-ea"/>
                <a:cs typeface="+mn-cs"/>
              </a:rPr>
              <a:t>referent.laicite@unimes.fr</a:t>
            </a:r>
          </a:p>
        </p:txBody>
      </p:sp>
    </p:spTree>
    <p:extLst>
      <p:ext uri="{BB962C8B-B14F-4D97-AF65-F5344CB8AC3E}">
        <p14:creationId xmlns:p14="http://schemas.microsoft.com/office/powerpoint/2010/main" val="511672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A5FC7-8A7C-351C-9F46-3889844B35AE}"/>
              </a:ext>
            </a:extLst>
          </p:cNvPr>
          <p:cNvSpPr>
            <a:spLocks noGrp="1"/>
          </p:cNvSpPr>
          <p:nvPr>
            <p:ph type="ctrTitle"/>
          </p:nvPr>
        </p:nvSpPr>
        <p:spPr/>
        <p:txBody>
          <a:bodyPr/>
          <a:lstStyle/>
          <a:p>
            <a:r>
              <a:rPr lang="fr-FR" dirty="0"/>
              <a:t>Référent lutte contre la radicalisation</a:t>
            </a:r>
          </a:p>
        </p:txBody>
      </p:sp>
      <p:sp>
        <p:nvSpPr>
          <p:cNvPr id="3" name="Sous-titre 2">
            <a:extLst>
              <a:ext uri="{FF2B5EF4-FFF2-40B4-BE49-F238E27FC236}">
                <a16:creationId xmlns:a16="http://schemas.microsoft.com/office/drawing/2014/main" id="{10B54DAA-AEB5-472B-49DB-448B1978988F}"/>
              </a:ext>
            </a:extLst>
          </p:cNvPr>
          <p:cNvSpPr>
            <a:spLocks noGrp="1"/>
          </p:cNvSpPr>
          <p:nvPr>
            <p:ph type="subTitle" idx="1"/>
          </p:nvPr>
        </p:nvSpPr>
        <p:spPr>
          <a:xfrm>
            <a:off x="1707557" y="3784918"/>
            <a:ext cx="9144000" cy="1655762"/>
          </a:xfrm>
        </p:spPr>
        <p:txBody>
          <a:bodyPr/>
          <a:lstStyle/>
          <a:p>
            <a:r>
              <a:rPr lang="fr-FR" dirty="0"/>
              <a:t>Une mission très souvent combinée avec celle de faut fonctionnaire sécurité défense </a:t>
            </a:r>
          </a:p>
          <a:p>
            <a:r>
              <a:rPr lang="fr-FR" dirty="0"/>
              <a:t>Comme à Nîmes université</a:t>
            </a:r>
          </a:p>
        </p:txBody>
      </p:sp>
    </p:spTree>
    <p:extLst>
      <p:ext uri="{BB962C8B-B14F-4D97-AF65-F5344CB8AC3E}">
        <p14:creationId xmlns:p14="http://schemas.microsoft.com/office/powerpoint/2010/main" val="140188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C9B83FA-6717-DFAF-11B1-557C2DF0D2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BF10A9-AD80-5E9D-B45D-BBB2B7621E1A}"/>
              </a:ext>
            </a:extLst>
          </p:cNvPr>
          <p:cNvSpPr>
            <a:spLocks noGrp="1"/>
          </p:cNvSpPr>
          <p:nvPr>
            <p:ph type="ctrTitle"/>
          </p:nvPr>
        </p:nvSpPr>
        <p:spPr>
          <a:xfrm>
            <a:off x="448732" y="406400"/>
            <a:ext cx="11286067" cy="1066800"/>
          </a:xfrm>
        </p:spPr>
        <p:txBody>
          <a:bodyPr>
            <a:normAutofit/>
          </a:bodyPr>
          <a:lstStyle/>
          <a:p>
            <a:r>
              <a:rPr lang="fr-FR" sz="4000" dirty="0"/>
              <a:t>Le Comité de Protection des Personnes</a:t>
            </a:r>
          </a:p>
        </p:txBody>
      </p:sp>
      <p:sp>
        <p:nvSpPr>
          <p:cNvPr id="5" name="Sous-titre 4">
            <a:extLst>
              <a:ext uri="{FF2B5EF4-FFF2-40B4-BE49-F238E27FC236}">
                <a16:creationId xmlns:a16="http://schemas.microsoft.com/office/drawing/2014/main" id="{4DE08B3D-90CC-7A68-A3B6-31D19300C68C}"/>
              </a:ext>
            </a:extLst>
          </p:cNvPr>
          <p:cNvSpPr>
            <a:spLocks noGrp="1"/>
          </p:cNvSpPr>
          <p:nvPr>
            <p:ph type="subTitle" idx="1"/>
          </p:nvPr>
        </p:nvSpPr>
        <p:spPr>
          <a:xfrm>
            <a:off x="448732" y="1629304"/>
            <a:ext cx="11286066" cy="4314295"/>
          </a:xfrm>
        </p:spPr>
        <p:txBody>
          <a:bodyPr/>
          <a:lstStyle/>
          <a:p>
            <a:endParaRPr lang="fr-FR" dirty="0"/>
          </a:p>
          <a:p>
            <a:endParaRPr lang="fr-FR" dirty="0"/>
          </a:p>
          <a:p>
            <a:r>
              <a:rPr lang="fr-FR" sz="2800" dirty="0"/>
              <a:t>Intervenant : Professeur Jean-Yves </a:t>
            </a:r>
            <a:r>
              <a:rPr lang="fr-FR" sz="2800" dirty="0" err="1"/>
              <a:t>Lefrant</a:t>
            </a:r>
            <a:endParaRPr lang="fr-FR" sz="2800" dirty="0"/>
          </a:p>
          <a:p>
            <a:endParaRPr lang="fr-FR" sz="2800" dirty="0"/>
          </a:p>
          <a:p>
            <a:r>
              <a:rPr lang="fr-FR" sz="2800" dirty="0"/>
              <a:t>PU-PH au CHU de Nîmes</a:t>
            </a:r>
          </a:p>
          <a:p>
            <a:endParaRPr lang="fr-FR" sz="2800" dirty="0"/>
          </a:p>
          <a:p>
            <a:r>
              <a:rPr lang="fr-FR" sz="2800" dirty="0"/>
              <a:t>Président du CPP Sud-Méditerranée 3</a:t>
            </a:r>
          </a:p>
          <a:p>
            <a:endParaRPr lang="fr-FR" dirty="0"/>
          </a:p>
        </p:txBody>
      </p:sp>
    </p:spTree>
    <p:extLst>
      <p:ext uri="{BB962C8B-B14F-4D97-AF65-F5344CB8AC3E}">
        <p14:creationId xmlns:p14="http://schemas.microsoft.com/office/powerpoint/2010/main" val="3890905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C2336A-572B-7F8B-F965-18BCAE5632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4A8F36-7C25-898A-F8E6-0A499C20E252}"/>
              </a:ext>
            </a:extLst>
          </p:cNvPr>
          <p:cNvSpPr>
            <a:spLocks noGrp="1"/>
          </p:cNvSpPr>
          <p:nvPr>
            <p:ph type="ctrTitle"/>
          </p:nvPr>
        </p:nvSpPr>
        <p:spPr>
          <a:xfrm>
            <a:off x="217714" y="165463"/>
            <a:ext cx="11756571" cy="936580"/>
          </a:xfrm>
        </p:spPr>
        <p:txBody>
          <a:bodyPr/>
          <a:lstStyle/>
          <a:p>
            <a:r>
              <a:rPr lang="fr-FR" dirty="0"/>
              <a:t>Laïcité de l’enseignement supérieur</a:t>
            </a:r>
          </a:p>
        </p:txBody>
      </p:sp>
      <p:sp>
        <p:nvSpPr>
          <p:cNvPr id="6" name="Espace réservé du contenu 2">
            <a:extLst>
              <a:ext uri="{FF2B5EF4-FFF2-40B4-BE49-F238E27FC236}">
                <a16:creationId xmlns:a16="http://schemas.microsoft.com/office/drawing/2014/main" id="{C761A091-A0B3-E65F-F932-78B5795006E1}"/>
              </a:ext>
            </a:extLst>
          </p:cNvPr>
          <p:cNvSpPr txBox="1">
            <a:spLocks/>
          </p:cNvSpPr>
          <p:nvPr/>
        </p:nvSpPr>
        <p:spPr>
          <a:xfrm>
            <a:off x="1034143" y="1646804"/>
            <a:ext cx="10515600" cy="35643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Affirmé par le code de l’éducation à l’article 141-6</a:t>
            </a:r>
          </a:p>
          <a:p>
            <a:pPr algn="just"/>
            <a:r>
              <a:rPr lang="fr-FR" dirty="0"/>
              <a:t>« il est indépendant de toute emprise politique, économique, religieuse ou idéologique »</a:t>
            </a:r>
          </a:p>
          <a:p>
            <a:pPr algn="just"/>
            <a:r>
              <a:rPr lang="fr-FR" dirty="0"/>
              <a:t>Se pose la question de la compatibilité de ce principe avec la liberté de conscience.</a:t>
            </a:r>
          </a:p>
          <a:p>
            <a:pPr algn="just"/>
            <a:r>
              <a:rPr lang="fr-FR" dirty="0"/>
              <a:t>Les règles qui s’appliquent sont différentes de celles en vigueur dans le secondaire où les usages sont des mineurs</a:t>
            </a:r>
          </a:p>
        </p:txBody>
      </p:sp>
    </p:spTree>
    <p:extLst>
      <p:ext uri="{BB962C8B-B14F-4D97-AF65-F5344CB8AC3E}">
        <p14:creationId xmlns:p14="http://schemas.microsoft.com/office/powerpoint/2010/main" val="2492606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A19839-158D-968A-DFA9-259E589558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CF82F6-AD34-BAF5-218B-44E05E29FDA5}"/>
              </a:ext>
            </a:extLst>
          </p:cNvPr>
          <p:cNvSpPr>
            <a:spLocks noGrp="1"/>
          </p:cNvSpPr>
          <p:nvPr>
            <p:ph type="ctrTitle"/>
          </p:nvPr>
        </p:nvSpPr>
        <p:spPr>
          <a:xfrm>
            <a:off x="217713" y="917053"/>
            <a:ext cx="11756571" cy="936580"/>
          </a:xfrm>
        </p:spPr>
        <p:txBody>
          <a:bodyPr>
            <a:noAutofit/>
          </a:bodyPr>
          <a:lstStyle/>
          <a:p>
            <a:r>
              <a:rPr lang="fr-FR" sz="4800" dirty="0"/>
              <a:t>Un plan national de prévention de la radicalisation</a:t>
            </a:r>
          </a:p>
        </p:txBody>
      </p:sp>
      <p:sp>
        <p:nvSpPr>
          <p:cNvPr id="6" name="Espace réservé du contenu 2">
            <a:extLst>
              <a:ext uri="{FF2B5EF4-FFF2-40B4-BE49-F238E27FC236}">
                <a16:creationId xmlns:a16="http://schemas.microsoft.com/office/drawing/2014/main" id="{A0383C35-F60E-871B-E50E-D252233AC7AF}"/>
              </a:ext>
            </a:extLst>
          </p:cNvPr>
          <p:cNvSpPr txBox="1">
            <a:spLocks/>
          </p:cNvSpPr>
          <p:nvPr/>
        </p:nvSpPr>
        <p:spPr>
          <a:xfrm>
            <a:off x="838199" y="2212861"/>
            <a:ext cx="10515600" cy="35643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Présenté en février 2018 par le premier ministre suivi par un bilan le 11 avril 2019, ce plan concerne 20 ministères dont sept plus particulièrement</a:t>
            </a:r>
          </a:p>
          <a:p>
            <a:pPr algn="just"/>
            <a:r>
              <a:rPr lang="fr-FR" dirty="0"/>
              <a:t>L’enseignement supérieur est considéré comme très important car les auteurs de projets d’attentats ou d’attentats sont dans une tranche d’âge correspondante</a:t>
            </a:r>
          </a:p>
          <a:p>
            <a:pPr algn="just"/>
            <a:r>
              <a:rPr lang="fr-FR" dirty="0"/>
              <a:t>Le ministère de l’intérieur a décidé de conclure un partenariat avec notre ministère pour s’appuyer sur des relais locaux pouvant jouer le rôle de sentinelles</a:t>
            </a:r>
          </a:p>
        </p:txBody>
      </p:sp>
    </p:spTree>
    <p:extLst>
      <p:ext uri="{BB962C8B-B14F-4D97-AF65-F5344CB8AC3E}">
        <p14:creationId xmlns:p14="http://schemas.microsoft.com/office/powerpoint/2010/main" val="86641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769DC1-3DB5-4091-2A95-BA24CF7612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8168A0-9FB4-2F78-5CEB-65BA1EC7C22B}"/>
              </a:ext>
            </a:extLst>
          </p:cNvPr>
          <p:cNvSpPr>
            <a:spLocks noGrp="1"/>
          </p:cNvSpPr>
          <p:nvPr>
            <p:ph type="ctrTitle"/>
          </p:nvPr>
        </p:nvSpPr>
        <p:spPr>
          <a:xfrm>
            <a:off x="217714" y="144167"/>
            <a:ext cx="11756571" cy="936580"/>
          </a:xfrm>
        </p:spPr>
        <p:txBody>
          <a:bodyPr>
            <a:noAutofit/>
          </a:bodyPr>
          <a:lstStyle/>
          <a:p>
            <a:r>
              <a:rPr lang="fr-FR" sz="4800" dirty="0"/>
              <a:t>Quelle organisation à Nîmes université?</a:t>
            </a:r>
          </a:p>
        </p:txBody>
      </p:sp>
      <p:sp>
        <p:nvSpPr>
          <p:cNvPr id="6" name="Espace réservé du contenu 2">
            <a:extLst>
              <a:ext uri="{FF2B5EF4-FFF2-40B4-BE49-F238E27FC236}">
                <a16:creationId xmlns:a16="http://schemas.microsoft.com/office/drawing/2014/main" id="{5852551F-A5BA-36D6-4936-5B74222CC9C5}"/>
              </a:ext>
            </a:extLst>
          </p:cNvPr>
          <p:cNvSpPr txBox="1">
            <a:spLocks/>
          </p:cNvSpPr>
          <p:nvPr/>
        </p:nvSpPr>
        <p:spPr>
          <a:xfrm>
            <a:off x="767442" y="1219200"/>
            <a:ext cx="10657113" cy="37198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dirty="0"/>
              <a:t>Une référente et une référente adjointe</a:t>
            </a:r>
          </a:p>
          <a:p>
            <a:pPr algn="just"/>
            <a:r>
              <a:rPr lang="fr-FR" dirty="0"/>
              <a:t>Elles communiquent avec les services de l’Etat (Préfecture, renseignement territorial) soit pour leur poser des questions soit pour répondre aux leurs</a:t>
            </a:r>
          </a:p>
          <a:p>
            <a:pPr algn="just"/>
            <a:r>
              <a:rPr lang="fr-FR" dirty="0"/>
              <a:t>Elles sont vigilantes à des comportements qui interrogent: jeunes filles voilées et portant des masques chirurgicaux par exemple, y compris lors d’examens</a:t>
            </a:r>
          </a:p>
          <a:p>
            <a:pPr algn="just"/>
            <a:r>
              <a:rPr lang="fr-FR" dirty="0"/>
              <a:t>Elles réfléchissent aux réponses à apporter dans le respect du cadre législatif et réglementaire</a:t>
            </a:r>
          </a:p>
          <a:p>
            <a:pPr algn="just"/>
            <a:r>
              <a:rPr lang="fr-FR" dirty="0"/>
              <a:t>N’hésitez pas à leur signaler des attitudes qui pourraient signaler une radicalisation religieuse ou idéologique pouvant se manifester par de la violence. </a:t>
            </a:r>
          </a:p>
          <a:p>
            <a:pPr algn="just"/>
            <a:r>
              <a:rPr lang="fr-FR" dirty="0">
                <a:hlinkClick r:id="rId3"/>
              </a:rPr>
              <a:t>pascale.bourrat@unimes.fr</a:t>
            </a:r>
            <a:r>
              <a:rPr lang="fr-FR" dirty="0"/>
              <a:t>; </a:t>
            </a:r>
            <a:r>
              <a:rPr lang="fr-FR" dirty="0">
                <a:hlinkClick r:id="rId4"/>
              </a:rPr>
              <a:t>laura.egea@unimes.fr</a:t>
            </a:r>
            <a:r>
              <a:rPr lang="fr-FR" dirty="0"/>
              <a:t> ; </a:t>
            </a:r>
            <a:r>
              <a:rPr lang="fr-FR" dirty="0">
                <a:hlinkClick r:id="rId5"/>
              </a:rPr>
              <a:t>fsd@unimes.fr</a:t>
            </a:r>
            <a:r>
              <a:rPr lang="fr-FR" dirty="0"/>
              <a:t> </a:t>
            </a:r>
          </a:p>
        </p:txBody>
      </p:sp>
    </p:spTree>
    <p:extLst>
      <p:ext uri="{BB962C8B-B14F-4D97-AF65-F5344CB8AC3E}">
        <p14:creationId xmlns:p14="http://schemas.microsoft.com/office/powerpoint/2010/main" val="2972687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630E18-79FA-342D-28E8-A77F416CE1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E559AF-FCCC-1A24-F023-190D77D79A16}"/>
              </a:ext>
            </a:extLst>
          </p:cNvPr>
          <p:cNvSpPr>
            <a:spLocks noGrp="1"/>
          </p:cNvSpPr>
          <p:nvPr>
            <p:ph type="ctrTitle"/>
          </p:nvPr>
        </p:nvSpPr>
        <p:spPr>
          <a:xfrm>
            <a:off x="1524000" y="191030"/>
            <a:ext cx="9144000" cy="2387600"/>
          </a:xfrm>
        </p:spPr>
        <p:txBody>
          <a:bodyPr/>
          <a:lstStyle/>
          <a:p>
            <a:r>
              <a:rPr lang="fr-FR" dirty="0"/>
              <a:t>Conférence de présentation des référents/CED/CPP</a:t>
            </a:r>
          </a:p>
        </p:txBody>
      </p:sp>
      <p:sp>
        <p:nvSpPr>
          <p:cNvPr id="3" name="Sous-titre 2">
            <a:extLst>
              <a:ext uri="{FF2B5EF4-FFF2-40B4-BE49-F238E27FC236}">
                <a16:creationId xmlns:a16="http://schemas.microsoft.com/office/drawing/2014/main" id="{1BCBD9AC-0A9A-3679-622E-0D8283BF1D6E}"/>
              </a:ext>
            </a:extLst>
          </p:cNvPr>
          <p:cNvSpPr>
            <a:spLocks noGrp="1"/>
          </p:cNvSpPr>
          <p:nvPr>
            <p:ph type="subTitle" idx="1"/>
          </p:nvPr>
        </p:nvSpPr>
        <p:spPr>
          <a:xfrm>
            <a:off x="1524000" y="3932238"/>
            <a:ext cx="9144000" cy="1655762"/>
          </a:xfrm>
        </p:spPr>
        <p:txBody>
          <a:bodyPr>
            <a:normAutofit/>
          </a:bodyPr>
          <a:lstStyle/>
          <a:p>
            <a:r>
              <a:rPr lang="fr-FR" sz="3600" dirty="0"/>
              <a:t>Merci de votre attention</a:t>
            </a:r>
          </a:p>
          <a:p>
            <a:endParaRPr lang="fr-FR" sz="3600" dirty="0"/>
          </a:p>
        </p:txBody>
      </p:sp>
    </p:spTree>
    <p:extLst>
      <p:ext uri="{BB962C8B-B14F-4D97-AF65-F5344CB8AC3E}">
        <p14:creationId xmlns:p14="http://schemas.microsoft.com/office/powerpoint/2010/main" val="224736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A78CECF-91DB-9F5F-0891-B481AFFE56B6}"/>
            </a:ext>
          </a:extLst>
        </p:cNvPr>
        <p:cNvGrpSpPr/>
        <p:nvPr/>
      </p:nvGrpSpPr>
      <p:grpSpPr>
        <a:xfrm>
          <a:off x="0" y="0"/>
          <a:ext cx="0" cy="0"/>
          <a:chOff x="0" y="0"/>
          <a:chExt cx="0" cy="0"/>
        </a:xfrm>
      </p:grpSpPr>
      <p:sp>
        <p:nvSpPr>
          <p:cNvPr id="5" name="Sous-titre 4">
            <a:extLst>
              <a:ext uri="{FF2B5EF4-FFF2-40B4-BE49-F238E27FC236}">
                <a16:creationId xmlns:a16="http://schemas.microsoft.com/office/drawing/2014/main" id="{48666833-C2CE-C0D9-1CB6-7A9858976E33}"/>
              </a:ext>
            </a:extLst>
          </p:cNvPr>
          <p:cNvSpPr>
            <a:spLocks noGrp="1"/>
          </p:cNvSpPr>
          <p:nvPr>
            <p:ph type="subTitle" idx="1"/>
          </p:nvPr>
        </p:nvSpPr>
        <p:spPr>
          <a:xfrm>
            <a:off x="457200" y="576944"/>
            <a:ext cx="11277598" cy="5366656"/>
          </a:xfrm>
        </p:spPr>
        <p:txBody>
          <a:bodyPr>
            <a:normAutofit fontScale="92500" lnSpcReduction="10000"/>
          </a:bodyPr>
          <a:lstStyle/>
          <a:p>
            <a:pPr fontAlgn="base"/>
            <a:r>
              <a:rPr lang="fr-FR" sz="2600" b="1" dirty="0">
                <a:hlinkClick r:id="rId3">
                  <a:extLst>
                    <a:ext uri="{A12FA001-AC4F-418D-AE19-62706E023703}">
                      <ahyp:hlinkClr xmlns:ahyp="http://schemas.microsoft.com/office/drawing/2018/hyperlinkcolor" val="tx"/>
                    </a:ext>
                  </a:extLst>
                </a:hlinkClick>
              </a:rPr>
              <a:t>Article L1121-1</a:t>
            </a:r>
            <a:r>
              <a:rPr lang="fr-FR" sz="2600" b="1" dirty="0"/>
              <a:t> - </a:t>
            </a:r>
            <a:r>
              <a:rPr lang="fr-FR" sz="2600" b="1" dirty="0">
                <a:hlinkClick r:id="rId4">
                  <a:extLst>
                    <a:ext uri="{A12FA001-AC4F-418D-AE19-62706E023703}">
                      <ahyp:hlinkClr xmlns:ahyp="http://schemas.microsoft.com/office/drawing/2018/hyperlinkcolor" val="tx"/>
                    </a:ext>
                  </a:extLst>
                </a:hlinkClick>
              </a:rPr>
              <a:t>Modifié par Ordonnance n°2022-1086 du 29 juillet 2022 - art. 1</a:t>
            </a:r>
            <a:endParaRPr lang="fr-FR" sz="2600" b="1" dirty="0"/>
          </a:p>
          <a:p>
            <a:pPr fontAlgn="base"/>
            <a:endParaRPr lang="fr-FR" sz="2600" dirty="0"/>
          </a:p>
          <a:p>
            <a:pPr fontAlgn="base"/>
            <a:r>
              <a:rPr lang="fr-FR" sz="2200" dirty="0"/>
              <a:t>Les recherches organisées et pratiquées sur l'être humain en vue du développement des connaissances biologiques ou médicales sont autorisées dans les conditions prévues au présent livre et sont désignées ci-après par les termes " recherche impliquant la personne humaine ".</a:t>
            </a:r>
          </a:p>
          <a:p>
            <a:pPr fontAlgn="base"/>
            <a:endParaRPr lang="fr-FR" sz="2200" dirty="0"/>
          </a:p>
          <a:p>
            <a:pPr fontAlgn="base"/>
            <a:r>
              <a:rPr lang="fr-FR" sz="2200" dirty="0"/>
              <a:t>Il existe trois catégories de recherches impliquant la personne humaine :</a:t>
            </a:r>
          </a:p>
          <a:p>
            <a:pPr fontAlgn="base"/>
            <a:r>
              <a:rPr lang="fr-FR" sz="2200" dirty="0"/>
              <a:t>1° Les recherches interventionnelles qui comportent une intervention sur la personne non justifiée par sa prise en charge habituelle ;</a:t>
            </a:r>
          </a:p>
          <a:p>
            <a:pPr fontAlgn="base"/>
            <a:endParaRPr lang="fr-FR" sz="2200" dirty="0"/>
          </a:p>
          <a:p>
            <a:pPr fontAlgn="base"/>
            <a:r>
              <a:rPr lang="fr-FR" sz="2200" dirty="0"/>
              <a:t>2° Les recherches interventionnelles qui ne comportent que des risques et des contraintes minimes, dont la liste est fixée par arrêté du ministre chargé de la santé, après avis du directeur général de l'Agence nationale de sécurité du médicament et des produits de santé ;</a:t>
            </a:r>
          </a:p>
          <a:p>
            <a:pPr fontAlgn="base"/>
            <a:endParaRPr lang="fr-FR" sz="2200" dirty="0"/>
          </a:p>
          <a:p>
            <a:pPr fontAlgn="base"/>
            <a:r>
              <a:rPr lang="fr-FR" sz="2200" dirty="0"/>
              <a:t>3° Les recherches non interventionnelles qui ne comportent aucun risque ni contrainte dans lesquelles tous les actes sont pratiqués et les produits utilisés de manière habituelle.</a:t>
            </a:r>
          </a:p>
          <a:p>
            <a:endParaRPr lang="fr-FR" dirty="0"/>
          </a:p>
        </p:txBody>
      </p:sp>
    </p:spTree>
    <p:extLst>
      <p:ext uri="{BB962C8B-B14F-4D97-AF65-F5344CB8AC3E}">
        <p14:creationId xmlns:p14="http://schemas.microsoft.com/office/powerpoint/2010/main" val="37968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97B1E16-F369-E7EC-A98B-717EC2B525C0}"/>
            </a:ext>
          </a:extLst>
        </p:cNvPr>
        <p:cNvGrpSpPr/>
        <p:nvPr/>
      </p:nvGrpSpPr>
      <p:grpSpPr>
        <a:xfrm>
          <a:off x="0" y="0"/>
          <a:ext cx="0" cy="0"/>
          <a:chOff x="0" y="0"/>
          <a:chExt cx="0" cy="0"/>
        </a:xfrm>
      </p:grpSpPr>
      <p:pic>
        <p:nvPicPr>
          <p:cNvPr id="4" name="Image 3" descr="Une image contenant texte, logiciel, Page web, Icône d’ordinateur">
            <a:extLst>
              <a:ext uri="{FF2B5EF4-FFF2-40B4-BE49-F238E27FC236}">
                <a16:creationId xmlns:a16="http://schemas.microsoft.com/office/drawing/2014/main" id="{D7893448-57C4-B42C-0887-4289F885B147}"/>
              </a:ext>
            </a:extLst>
          </p:cNvPr>
          <p:cNvPicPr>
            <a:picLocks noChangeAspect="1"/>
          </p:cNvPicPr>
          <p:nvPr/>
        </p:nvPicPr>
        <p:blipFill>
          <a:blip r:embed="rId3"/>
          <a:stretch>
            <a:fillRect/>
          </a:stretch>
        </p:blipFill>
        <p:spPr>
          <a:xfrm>
            <a:off x="284433" y="167269"/>
            <a:ext cx="11623134" cy="5765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64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65415A-08F8-4837-09E8-937D0448A8F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9E91BD3-2EFB-9DE4-5755-293438514C88}"/>
              </a:ext>
            </a:extLst>
          </p:cNvPr>
          <p:cNvSpPr>
            <a:spLocks noGrp="1"/>
          </p:cNvSpPr>
          <p:nvPr>
            <p:ph type="ctrTitle"/>
          </p:nvPr>
        </p:nvSpPr>
        <p:spPr>
          <a:xfrm>
            <a:off x="448732" y="406400"/>
            <a:ext cx="11286067" cy="1066800"/>
          </a:xfrm>
        </p:spPr>
        <p:txBody>
          <a:bodyPr>
            <a:normAutofit/>
          </a:bodyPr>
          <a:lstStyle/>
          <a:p>
            <a:r>
              <a:rPr lang="fr-FR" sz="4800" dirty="0"/>
              <a:t>Le Comité d’Ethique</a:t>
            </a:r>
          </a:p>
        </p:txBody>
      </p:sp>
      <p:sp>
        <p:nvSpPr>
          <p:cNvPr id="5" name="Sous-titre 4">
            <a:extLst>
              <a:ext uri="{FF2B5EF4-FFF2-40B4-BE49-F238E27FC236}">
                <a16:creationId xmlns:a16="http://schemas.microsoft.com/office/drawing/2014/main" id="{914C652B-DB9F-99AD-14D2-F15E7405E782}"/>
              </a:ext>
            </a:extLst>
          </p:cNvPr>
          <p:cNvSpPr>
            <a:spLocks noGrp="1"/>
          </p:cNvSpPr>
          <p:nvPr>
            <p:ph type="subTitle" idx="1"/>
          </p:nvPr>
        </p:nvSpPr>
        <p:spPr>
          <a:xfrm>
            <a:off x="448732" y="1629304"/>
            <a:ext cx="11286066" cy="4314295"/>
          </a:xfrm>
        </p:spPr>
        <p:txBody>
          <a:bodyPr>
            <a:normAutofit/>
          </a:bodyPr>
          <a:lstStyle/>
          <a:p>
            <a:pPr algn="l"/>
            <a:r>
              <a:rPr lang="fr-FR" dirty="0"/>
              <a:t>Membres :</a:t>
            </a:r>
          </a:p>
          <a:p>
            <a:pPr marL="342900" indent="-342900" algn="l">
              <a:buFontTx/>
              <a:buChar char="-"/>
            </a:pPr>
            <a:endParaRPr lang="fr-FR" dirty="0"/>
          </a:p>
        </p:txBody>
      </p:sp>
      <p:graphicFrame>
        <p:nvGraphicFramePr>
          <p:cNvPr id="3" name="Tableau 2">
            <a:extLst>
              <a:ext uri="{FF2B5EF4-FFF2-40B4-BE49-F238E27FC236}">
                <a16:creationId xmlns:a16="http://schemas.microsoft.com/office/drawing/2014/main" id="{9D174A58-85D0-0678-B744-8554E9C8D4AD}"/>
              </a:ext>
            </a:extLst>
          </p:cNvPr>
          <p:cNvGraphicFramePr>
            <a:graphicFrameLocks noGrp="1"/>
          </p:cNvGraphicFramePr>
          <p:nvPr>
            <p:extLst>
              <p:ext uri="{D42A27DB-BD31-4B8C-83A1-F6EECF244321}">
                <p14:modId xmlns:p14="http://schemas.microsoft.com/office/powerpoint/2010/main" val="3395698073"/>
              </p:ext>
            </p:extLst>
          </p:nvPr>
        </p:nvGraphicFramePr>
        <p:xfrm>
          <a:off x="935566" y="2235200"/>
          <a:ext cx="10320868" cy="2785535"/>
        </p:xfrm>
        <a:graphic>
          <a:graphicData uri="http://schemas.openxmlformats.org/drawingml/2006/table">
            <a:tbl>
              <a:tblPr>
                <a:tableStyleId>{2D5ABB26-0587-4C30-8999-92F81FD0307C}</a:tableStyleId>
              </a:tblPr>
              <a:tblGrid>
                <a:gridCol w="5160434">
                  <a:extLst>
                    <a:ext uri="{9D8B030D-6E8A-4147-A177-3AD203B41FA5}">
                      <a16:colId xmlns:a16="http://schemas.microsoft.com/office/drawing/2014/main" val="1530993590"/>
                    </a:ext>
                  </a:extLst>
                </a:gridCol>
                <a:gridCol w="5160434">
                  <a:extLst>
                    <a:ext uri="{9D8B030D-6E8A-4147-A177-3AD203B41FA5}">
                      <a16:colId xmlns:a16="http://schemas.microsoft.com/office/drawing/2014/main" val="2600292301"/>
                    </a:ext>
                  </a:extLst>
                </a:gridCol>
              </a:tblGrid>
              <a:tr h="557107">
                <a:tc>
                  <a:txBody>
                    <a:bodyPr/>
                    <a:lstStyle/>
                    <a:p>
                      <a:pPr algn="ctr"/>
                      <a:r>
                        <a:rPr lang="fr-FR" dirty="0"/>
                        <a:t>Delphine </a:t>
                      </a:r>
                      <a:r>
                        <a:rPr lang="fr-FR" dirty="0" err="1"/>
                        <a:t>Brigliano</a:t>
                      </a:r>
                      <a:r>
                        <a:rPr lang="fr-FR" dirty="0"/>
                        <a:t>-Thomas (Secrétaire)</a:t>
                      </a:r>
                    </a:p>
                  </a:txBody>
                  <a:tcPr/>
                </a:tc>
                <a:tc>
                  <a:txBody>
                    <a:bodyPr/>
                    <a:lstStyle/>
                    <a:p>
                      <a:pPr algn="ctr"/>
                      <a:r>
                        <a:rPr lang="fr-FR" dirty="0"/>
                        <a:t>Thierry Lavabre-Bertrand</a:t>
                      </a:r>
                    </a:p>
                  </a:txBody>
                  <a:tcPr/>
                </a:tc>
                <a:extLst>
                  <a:ext uri="{0D108BD9-81ED-4DB2-BD59-A6C34878D82A}">
                    <a16:rowId xmlns:a16="http://schemas.microsoft.com/office/drawing/2014/main" val="2903077008"/>
                  </a:ext>
                </a:extLst>
              </a:tr>
              <a:tr h="557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Samuel </a:t>
                      </a:r>
                      <a:r>
                        <a:rPr lang="fr-FR" dirty="0" err="1"/>
                        <a:t>Dyens</a:t>
                      </a:r>
                      <a:r>
                        <a:rPr lang="fr-FR" dirty="0"/>
                        <a:t> </a:t>
                      </a:r>
                    </a:p>
                  </a:txBody>
                  <a:tcPr/>
                </a:tc>
                <a:tc>
                  <a:txBody>
                    <a:bodyPr/>
                    <a:lstStyle/>
                    <a:p>
                      <a:pPr algn="ctr"/>
                      <a:r>
                        <a:rPr lang="fr-FR" dirty="0"/>
                        <a:t>Marc Léger</a:t>
                      </a:r>
                    </a:p>
                  </a:txBody>
                  <a:tcPr/>
                </a:tc>
                <a:extLst>
                  <a:ext uri="{0D108BD9-81ED-4DB2-BD59-A6C34878D82A}">
                    <a16:rowId xmlns:a16="http://schemas.microsoft.com/office/drawing/2014/main" val="258389428"/>
                  </a:ext>
                </a:extLst>
              </a:tr>
              <a:tr h="557107">
                <a:tc>
                  <a:txBody>
                    <a:bodyPr/>
                    <a:lstStyle/>
                    <a:p>
                      <a:pPr algn="ctr"/>
                      <a:r>
                        <a:rPr lang="fr-FR" dirty="0"/>
                        <a:t>Christophe </a:t>
                      </a:r>
                      <a:r>
                        <a:rPr lang="fr-FR" dirty="0" err="1"/>
                        <a:t>Gache</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Florence </a:t>
                      </a:r>
                      <a:r>
                        <a:rPr lang="fr-FR" dirty="0" err="1"/>
                        <a:t>Lespiau</a:t>
                      </a:r>
                      <a:r>
                        <a:rPr lang="fr-FR" dirty="0"/>
                        <a:t> (Vice-Présidente)</a:t>
                      </a:r>
                    </a:p>
                  </a:txBody>
                  <a:tcPr/>
                </a:tc>
                <a:extLst>
                  <a:ext uri="{0D108BD9-81ED-4DB2-BD59-A6C34878D82A}">
                    <a16:rowId xmlns:a16="http://schemas.microsoft.com/office/drawing/2014/main" val="3744082990"/>
                  </a:ext>
                </a:extLst>
              </a:tr>
              <a:tr h="557107">
                <a:tc>
                  <a:txBody>
                    <a:bodyPr/>
                    <a:lstStyle/>
                    <a:p>
                      <a:pPr algn="ctr"/>
                      <a:r>
                        <a:rPr lang="fr-FR" dirty="0"/>
                        <a:t>Laurie </a:t>
                      </a:r>
                      <a:r>
                        <a:rPr lang="fr-FR" dirty="0" err="1"/>
                        <a:t>Galvan</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Anne-Laurence </a:t>
                      </a:r>
                      <a:r>
                        <a:rPr lang="fr-FR" dirty="0" err="1"/>
                        <a:t>Mennessier-Lebertois</a:t>
                      </a:r>
                      <a:r>
                        <a:rPr lang="fr-FR" dirty="0"/>
                        <a:t> </a:t>
                      </a:r>
                    </a:p>
                  </a:txBody>
                  <a:tcPr/>
                </a:tc>
                <a:extLst>
                  <a:ext uri="{0D108BD9-81ED-4DB2-BD59-A6C34878D82A}">
                    <a16:rowId xmlns:a16="http://schemas.microsoft.com/office/drawing/2014/main" val="2902300583"/>
                  </a:ext>
                </a:extLst>
              </a:tr>
              <a:tr h="557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Fanny Grau-Coppieters</a:t>
                      </a:r>
                    </a:p>
                  </a:txBody>
                  <a:tcPr/>
                </a:tc>
                <a:tc>
                  <a:txBody>
                    <a:bodyPr/>
                    <a:lstStyle/>
                    <a:p>
                      <a:pPr algn="ctr"/>
                      <a:r>
                        <a:rPr lang="fr-FR" dirty="0"/>
                        <a:t>Marc Olivaux (Président)</a:t>
                      </a:r>
                    </a:p>
                  </a:txBody>
                  <a:tcPr/>
                </a:tc>
                <a:extLst>
                  <a:ext uri="{0D108BD9-81ED-4DB2-BD59-A6C34878D82A}">
                    <a16:rowId xmlns:a16="http://schemas.microsoft.com/office/drawing/2014/main" val="3696613709"/>
                  </a:ext>
                </a:extLst>
              </a:tr>
            </a:tbl>
          </a:graphicData>
        </a:graphic>
      </p:graphicFrame>
      <p:sp>
        <p:nvSpPr>
          <p:cNvPr id="4" name="ZoneTexte 3">
            <a:extLst>
              <a:ext uri="{FF2B5EF4-FFF2-40B4-BE49-F238E27FC236}">
                <a16:creationId xmlns:a16="http://schemas.microsoft.com/office/drawing/2014/main" id="{B8A01075-0EFE-57D0-A7F2-03CD61BB7656}"/>
              </a:ext>
            </a:extLst>
          </p:cNvPr>
          <p:cNvSpPr txBox="1"/>
          <p:nvPr/>
        </p:nvSpPr>
        <p:spPr>
          <a:xfrm>
            <a:off x="584200" y="5297501"/>
            <a:ext cx="9677400" cy="369332"/>
          </a:xfrm>
          <a:prstGeom prst="rect">
            <a:avLst/>
          </a:prstGeom>
          <a:noFill/>
        </p:spPr>
        <p:txBody>
          <a:bodyPr wrap="square" rtlCol="0">
            <a:spAutoFit/>
          </a:bodyPr>
          <a:lstStyle/>
          <a:p>
            <a:r>
              <a:rPr lang="fr-FR" dirty="0"/>
              <a:t>+ Membre de droit : Laura </a:t>
            </a:r>
            <a:r>
              <a:rPr lang="fr-FR" dirty="0" err="1"/>
              <a:t>Canali</a:t>
            </a:r>
            <a:r>
              <a:rPr lang="fr-FR" dirty="0"/>
              <a:t> (Référente Intégrité Scientifique)</a:t>
            </a:r>
          </a:p>
        </p:txBody>
      </p:sp>
    </p:spTree>
    <p:extLst>
      <p:ext uri="{BB962C8B-B14F-4D97-AF65-F5344CB8AC3E}">
        <p14:creationId xmlns:p14="http://schemas.microsoft.com/office/powerpoint/2010/main" val="331668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7C670F-B431-71BB-E408-21A83F3861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8D9A7D5-E583-C6EB-02E2-0B583B89092A}"/>
              </a:ext>
            </a:extLst>
          </p:cNvPr>
          <p:cNvSpPr>
            <a:spLocks noGrp="1"/>
          </p:cNvSpPr>
          <p:nvPr>
            <p:ph type="ctrTitle"/>
          </p:nvPr>
        </p:nvSpPr>
        <p:spPr>
          <a:xfrm>
            <a:off x="448732" y="262467"/>
            <a:ext cx="11286067" cy="1066800"/>
          </a:xfrm>
        </p:spPr>
        <p:txBody>
          <a:bodyPr>
            <a:normAutofit/>
          </a:bodyPr>
          <a:lstStyle/>
          <a:p>
            <a:r>
              <a:rPr lang="fr-FR" sz="4800" dirty="0"/>
              <a:t>Le Comité d’Ethique</a:t>
            </a:r>
          </a:p>
        </p:txBody>
      </p:sp>
      <p:sp>
        <p:nvSpPr>
          <p:cNvPr id="5" name="Sous-titre 4">
            <a:extLst>
              <a:ext uri="{FF2B5EF4-FFF2-40B4-BE49-F238E27FC236}">
                <a16:creationId xmlns:a16="http://schemas.microsoft.com/office/drawing/2014/main" id="{D682C580-7B31-7822-2F42-AC2613DF4103}"/>
              </a:ext>
            </a:extLst>
          </p:cNvPr>
          <p:cNvSpPr>
            <a:spLocks noGrp="1"/>
          </p:cNvSpPr>
          <p:nvPr>
            <p:ph type="subTitle" idx="1"/>
          </p:nvPr>
        </p:nvSpPr>
        <p:spPr>
          <a:xfrm>
            <a:off x="448732" y="1629304"/>
            <a:ext cx="11286066" cy="4314295"/>
          </a:xfrm>
        </p:spPr>
        <p:txBody>
          <a:bodyPr>
            <a:normAutofit/>
          </a:bodyPr>
          <a:lstStyle/>
          <a:p>
            <a:pPr algn="just"/>
            <a:r>
              <a:rPr lang="fr-FR" dirty="0"/>
              <a:t>Missions : </a:t>
            </a:r>
            <a:r>
              <a:rPr lang="fr-FR" i="1" dirty="0"/>
              <a:t>« L’objectif principal du CED consiste à encourager les bonnes pratiques des chercheurs en matière d’éthique de la recherche. »</a:t>
            </a:r>
          </a:p>
          <a:p>
            <a:pPr algn="just"/>
            <a:endParaRPr lang="fr-FR" dirty="0"/>
          </a:p>
          <a:p>
            <a:pPr algn="just"/>
            <a:r>
              <a:rPr lang="fr-FR" dirty="0"/>
              <a:t>Fonctionnement : </a:t>
            </a:r>
            <a:r>
              <a:rPr lang="fr-FR" i="1" dirty="0"/>
              <a:t>« Le CED examine et fournit un avis sur les aspects éthiques et déontologiques concernant les projets de recherches impliquant, directement ou indirectement, la personne humaine, qui lui sont soumis par un chercheur ou un enseignant-chercheur exerçant ses fonctions à Nîmes Université. Le comité rend un avis consultatif concernant l’autorisation de mise en œuvre du projet soumis, au regard du rapport risque/bénéfice soulevé par cette mise en œuvre. »</a:t>
            </a:r>
          </a:p>
          <a:p>
            <a:pPr marL="342900" indent="-342900" algn="l">
              <a:buFontTx/>
              <a:buChar char="-"/>
            </a:pPr>
            <a:endParaRPr lang="fr-FR" dirty="0"/>
          </a:p>
          <a:p>
            <a:pPr marL="342900" indent="-342900" algn="l">
              <a:buFontTx/>
              <a:buChar char="-"/>
            </a:pPr>
            <a:endParaRPr lang="fr-FR" dirty="0"/>
          </a:p>
        </p:txBody>
      </p:sp>
      <p:sp>
        <p:nvSpPr>
          <p:cNvPr id="3" name="ZoneTexte 2">
            <a:extLst>
              <a:ext uri="{FF2B5EF4-FFF2-40B4-BE49-F238E27FC236}">
                <a16:creationId xmlns:a16="http://schemas.microsoft.com/office/drawing/2014/main" id="{0BE7DB69-A196-6037-28B1-7A9545584461}"/>
              </a:ext>
            </a:extLst>
          </p:cNvPr>
          <p:cNvSpPr txBox="1"/>
          <p:nvPr/>
        </p:nvSpPr>
        <p:spPr>
          <a:xfrm>
            <a:off x="9914467" y="5384800"/>
            <a:ext cx="1727200" cy="369332"/>
          </a:xfrm>
          <a:prstGeom prst="rect">
            <a:avLst/>
          </a:prstGeom>
          <a:noFill/>
        </p:spPr>
        <p:txBody>
          <a:bodyPr wrap="square" rtlCol="0">
            <a:spAutoFit/>
          </a:bodyPr>
          <a:lstStyle/>
          <a:p>
            <a:r>
              <a:rPr lang="fr-FR" dirty="0"/>
              <a:t>Source : RI CED</a:t>
            </a:r>
          </a:p>
        </p:txBody>
      </p:sp>
    </p:spTree>
    <p:extLst>
      <p:ext uri="{BB962C8B-B14F-4D97-AF65-F5344CB8AC3E}">
        <p14:creationId xmlns:p14="http://schemas.microsoft.com/office/powerpoint/2010/main" val="186108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617614-696C-2D40-D970-EC68ECDC7C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E75E29-57D2-ED7C-96A2-539BB2A8367C}"/>
              </a:ext>
            </a:extLst>
          </p:cNvPr>
          <p:cNvSpPr>
            <a:spLocks noGrp="1"/>
          </p:cNvSpPr>
          <p:nvPr>
            <p:ph type="ctrTitle"/>
          </p:nvPr>
        </p:nvSpPr>
        <p:spPr>
          <a:xfrm>
            <a:off x="448731" y="169333"/>
            <a:ext cx="11286067" cy="1066800"/>
          </a:xfrm>
        </p:spPr>
        <p:txBody>
          <a:bodyPr>
            <a:normAutofit/>
          </a:bodyPr>
          <a:lstStyle/>
          <a:p>
            <a:r>
              <a:rPr lang="fr-FR" sz="4800" dirty="0"/>
              <a:t>Le Comité d’Ethique</a:t>
            </a:r>
          </a:p>
        </p:txBody>
      </p:sp>
      <p:sp>
        <p:nvSpPr>
          <p:cNvPr id="5" name="Sous-titre 4">
            <a:extLst>
              <a:ext uri="{FF2B5EF4-FFF2-40B4-BE49-F238E27FC236}">
                <a16:creationId xmlns:a16="http://schemas.microsoft.com/office/drawing/2014/main" id="{15877F6B-7996-743A-8053-75CFE79A342E}"/>
              </a:ext>
            </a:extLst>
          </p:cNvPr>
          <p:cNvSpPr>
            <a:spLocks noGrp="1"/>
          </p:cNvSpPr>
          <p:nvPr>
            <p:ph type="subTitle" idx="1"/>
          </p:nvPr>
        </p:nvSpPr>
        <p:spPr>
          <a:xfrm>
            <a:off x="448732" y="1629304"/>
            <a:ext cx="11286066" cy="4314295"/>
          </a:xfrm>
        </p:spPr>
        <p:txBody>
          <a:bodyPr>
            <a:normAutofit/>
          </a:bodyPr>
          <a:lstStyle/>
          <a:p>
            <a:pPr algn="just"/>
            <a:r>
              <a:rPr lang="fr-FR" b="1" dirty="0"/>
              <a:t>Textes de référence :</a:t>
            </a:r>
          </a:p>
          <a:p>
            <a:pPr algn="just"/>
            <a:endParaRPr lang="fr-FR" dirty="0"/>
          </a:p>
          <a:p>
            <a:pPr marL="342900" indent="-342900" algn="just">
              <a:buFontTx/>
              <a:buChar char="-"/>
            </a:pPr>
            <a:r>
              <a:rPr lang="fr-FR" dirty="0"/>
              <a:t>Code de la recherche </a:t>
            </a:r>
          </a:p>
          <a:p>
            <a:pPr marL="342900" indent="-342900" algn="just">
              <a:buFontTx/>
              <a:buChar char="-"/>
            </a:pPr>
            <a:r>
              <a:rPr lang="fr-FR" dirty="0"/>
              <a:t>Code de la santé publique</a:t>
            </a:r>
          </a:p>
          <a:p>
            <a:pPr marL="342900" indent="-342900" algn="just">
              <a:buFontTx/>
              <a:buChar char="-"/>
            </a:pPr>
            <a:r>
              <a:rPr lang="fr-FR" dirty="0"/>
              <a:t>Loi n° 78-17 du 6 janvier 1978 modifiée relative à l'informatique, aux fichiers et aux libertés</a:t>
            </a:r>
          </a:p>
          <a:p>
            <a:pPr marL="342900" indent="-342900" algn="just">
              <a:buFontTx/>
              <a:buChar char="-"/>
            </a:pPr>
            <a:r>
              <a:rPr lang="fr-FR" dirty="0"/>
              <a:t>Déclaration d’Helsinki (2024)</a:t>
            </a:r>
            <a:endParaRPr lang="fr-FR" i="1" dirty="0"/>
          </a:p>
          <a:p>
            <a:pPr marL="342900" indent="-342900" algn="l">
              <a:buFontTx/>
              <a:buChar char="-"/>
            </a:pPr>
            <a:endParaRPr lang="fr-FR" dirty="0"/>
          </a:p>
          <a:p>
            <a:pPr marL="342900" indent="-342900" algn="l">
              <a:buFontTx/>
              <a:buChar char="-"/>
            </a:pPr>
            <a:endParaRPr lang="fr-FR" dirty="0"/>
          </a:p>
        </p:txBody>
      </p:sp>
      <p:sp>
        <p:nvSpPr>
          <p:cNvPr id="3" name="ZoneTexte 2">
            <a:extLst>
              <a:ext uri="{FF2B5EF4-FFF2-40B4-BE49-F238E27FC236}">
                <a16:creationId xmlns:a16="http://schemas.microsoft.com/office/drawing/2014/main" id="{33932088-E552-4333-3C81-62538954F986}"/>
              </a:ext>
            </a:extLst>
          </p:cNvPr>
          <p:cNvSpPr txBox="1"/>
          <p:nvPr/>
        </p:nvSpPr>
        <p:spPr>
          <a:xfrm>
            <a:off x="9914467" y="5384800"/>
            <a:ext cx="1727200" cy="369332"/>
          </a:xfrm>
          <a:prstGeom prst="rect">
            <a:avLst/>
          </a:prstGeom>
          <a:noFill/>
        </p:spPr>
        <p:txBody>
          <a:bodyPr wrap="square" rtlCol="0">
            <a:spAutoFit/>
          </a:bodyPr>
          <a:lstStyle/>
          <a:p>
            <a:r>
              <a:rPr lang="fr-FR" dirty="0"/>
              <a:t>Source : RI CED</a:t>
            </a:r>
          </a:p>
        </p:txBody>
      </p:sp>
    </p:spTree>
    <p:extLst>
      <p:ext uri="{BB962C8B-B14F-4D97-AF65-F5344CB8AC3E}">
        <p14:creationId xmlns:p14="http://schemas.microsoft.com/office/powerpoint/2010/main" val="178197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0A3268-DAFC-2909-223C-CFC21ECE9D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E6B5FD-30B9-A0DA-48C0-E209C8BCB3F2}"/>
              </a:ext>
            </a:extLst>
          </p:cNvPr>
          <p:cNvSpPr>
            <a:spLocks noGrp="1"/>
          </p:cNvSpPr>
          <p:nvPr>
            <p:ph type="ctrTitle"/>
          </p:nvPr>
        </p:nvSpPr>
        <p:spPr>
          <a:xfrm>
            <a:off x="448732" y="0"/>
            <a:ext cx="11286067" cy="1066800"/>
          </a:xfrm>
        </p:spPr>
        <p:txBody>
          <a:bodyPr>
            <a:normAutofit/>
          </a:bodyPr>
          <a:lstStyle/>
          <a:p>
            <a:r>
              <a:rPr lang="fr-FR" sz="4800" dirty="0"/>
              <a:t>Le Comité d’Ethique</a:t>
            </a:r>
          </a:p>
        </p:txBody>
      </p:sp>
      <p:sp>
        <p:nvSpPr>
          <p:cNvPr id="5" name="Sous-titre 4">
            <a:extLst>
              <a:ext uri="{FF2B5EF4-FFF2-40B4-BE49-F238E27FC236}">
                <a16:creationId xmlns:a16="http://schemas.microsoft.com/office/drawing/2014/main" id="{CBB872CA-BF2C-303C-7424-90D56A8ED264}"/>
              </a:ext>
            </a:extLst>
          </p:cNvPr>
          <p:cNvSpPr>
            <a:spLocks noGrp="1"/>
          </p:cNvSpPr>
          <p:nvPr>
            <p:ph type="subTitle" idx="1"/>
          </p:nvPr>
        </p:nvSpPr>
        <p:spPr>
          <a:xfrm>
            <a:off x="448733" y="1271852"/>
            <a:ext cx="11286066" cy="4314295"/>
          </a:xfrm>
        </p:spPr>
        <p:txBody>
          <a:bodyPr>
            <a:normAutofit lnSpcReduction="10000"/>
          </a:bodyPr>
          <a:lstStyle/>
          <a:p>
            <a:pPr algn="just"/>
            <a:r>
              <a:rPr lang="fr-FR" b="1" dirty="0"/>
              <a:t>Principes fondamentaux :</a:t>
            </a:r>
          </a:p>
          <a:p>
            <a:pPr algn="just"/>
            <a:endParaRPr lang="fr-FR" dirty="0"/>
          </a:p>
          <a:p>
            <a:pPr algn="l" fontAlgn="t"/>
            <a:r>
              <a:rPr lang="fr-FR" dirty="0"/>
              <a:t>-Consentement éclairé</a:t>
            </a:r>
          </a:p>
          <a:p>
            <a:pPr algn="l" fontAlgn="t"/>
            <a:r>
              <a:rPr lang="fr-FR" dirty="0"/>
              <a:t>-Évaluation indépendante préalable</a:t>
            </a:r>
          </a:p>
          <a:p>
            <a:pPr algn="l" fontAlgn="t"/>
            <a:r>
              <a:rPr lang="fr-FR" dirty="0"/>
              <a:t>-Priorité à l’intérêt du patient / participant </a:t>
            </a:r>
          </a:p>
          <a:p>
            <a:pPr algn="l" fontAlgn="t"/>
            <a:r>
              <a:rPr lang="fr-FR" dirty="0"/>
              <a:t>-Justification scientifique </a:t>
            </a:r>
          </a:p>
          <a:p>
            <a:pPr algn="l" fontAlgn="t"/>
            <a:r>
              <a:rPr lang="fr-FR" dirty="0"/>
              <a:t>-Risques proportionnés et minimisés </a:t>
            </a:r>
          </a:p>
          <a:p>
            <a:pPr algn="l" fontAlgn="t"/>
            <a:r>
              <a:rPr lang="fr-FR" dirty="0"/>
              <a:t>-Protection accrue des populations vulnérables</a:t>
            </a:r>
          </a:p>
          <a:p>
            <a:pPr algn="l" fontAlgn="t"/>
            <a:r>
              <a:rPr lang="fr-FR" dirty="0"/>
              <a:t>-Droit de se retirer sans conséquence</a:t>
            </a:r>
          </a:p>
          <a:p>
            <a:pPr algn="l" fontAlgn="t"/>
            <a:r>
              <a:rPr lang="fr-FR" dirty="0"/>
              <a:t>-Transparence et publication des résultats</a:t>
            </a:r>
          </a:p>
          <a:p>
            <a:pPr algn="just"/>
            <a:endParaRPr lang="fr-FR" i="1" dirty="0"/>
          </a:p>
          <a:p>
            <a:pPr marL="342900" indent="-342900" algn="l">
              <a:buFontTx/>
              <a:buChar char="-"/>
            </a:pPr>
            <a:endParaRPr lang="fr-FR" dirty="0"/>
          </a:p>
          <a:p>
            <a:pPr marL="342900" indent="-342900" algn="l">
              <a:buFontTx/>
              <a:buChar char="-"/>
            </a:pPr>
            <a:endParaRPr lang="fr-FR" dirty="0"/>
          </a:p>
        </p:txBody>
      </p:sp>
      <p:sp>
        <p:nvSpPr>
          <p:cNvPr id="3" name="ZoneTexte 2">
            <a:extLst>
              <a:ext uri="{FF2B5EF4-FFF2-40B4-BE49-F238E27FC236}">
                <a16:creationId xmlns:a16="http://schemas.microsoft.com/office/drawing/2014/main" id="{5DF3B77A-1A8D-15DD-EC52-B652B530DF31}"/>
              </a:ext>
            </a:extLst>
          </p:cNvPr>
          <p:cNvSpPr txBox="1"/>
          <p:nvPr/>
        </p:nvSpPr>
        <p:spPr>
          <a:xfrm>
            <a:off x="8695266" y="5655734"/>
            <a:ext cx="3496734" cy="369332"/>
          </a:xfrm>
          <a:prstGeom prst="rect">
            <a:avLst/>
          </a:prstGeom>
          <a:noFill/>
        </p:spPr>
        <p:txBody>
          <a:bodyPr wrap="square" rtlCol="0">
            <a:spAutoFit/>
          </a:bodyPr>
          <a:lstStyle/>
          <a:p>
            <a:r>
              <a:rPr lang="fr-FR" dirty="0"/>
              <a:t>Source : Déclaration d’Helsinki</a:t>
            </a:r>
          </a:p>
        </p:txBody>
      </p:sp>
    </p:spTree>
    <p:extLst>
      <p:ext uri="{BB962C8B-B14F-4D97-AF65-F5344CB8AC3E}">
        <p14:creationId xmlns:p14="http://schemas.microsoft.com/office/powerpoint/2010/main" val="19862621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485043974DF443A219F7109ABA4310" ma:contentTypeVersion="8" ma:contentTypeDescription="Crée un document." ma:contentTypeScope="" ma:versionID="137d2c9a2917078b0a3fc39cd88e3e6e">
  <xsd:schema xmlns:xsd="http://www.w3.org/2001/XMLSchema" xmlns:xs="http://www.w3.org/2001/XMLSchema" xmlns:p="http://schemas.microsoft.com/office/2006/metadata/properties" xmlns:ns2="49ed8e47-54ee-4d3b-947f-ca559634b0ef" targetNamespace="http://schemas.microsoft.com/office/2006/metadata/properties" ma:root="true" ma:fieldsID="56e336bb270b8dce69a273a2faceed43" ns2:_="">
    <xsd:import namespace="49ed8e47-54ee-4d3b-947f-ca559634b0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ed8e47-54ee-4d3b-947f-ca559634b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4623DF-58BB-4B24-8EE7-2529D74DEB72}">
  <ds:schemaRefs>
    <ds:schemaRef ds:uri="http://schemas.microsoft.com/office/infopath/2007/PartnerControls"/>
    <ds:schemaRef ds:uri="http://purl.org/dc/elements/1.1/"/>
    <ds:schemaRef ds:uri="http://schemas.microsoft.com/office/2006/documentManagement/types"/>
    <ds:schemaRef ds:uri="http://purl.org/dc/terms/"/>
    <ds:schemaRef ds:uri="8cac915b-15e8-4365-bac6-f28e980ca200"/>
    <ds:schemaRef ds:uri="http://schemas.microsoft.com/office/2006/metadata/properties"/>
    <ds:schemaRef ds:uri="e81ee94b-4d65-4466-a92f-c2c6ebac52bb"/>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B1BEEC2-52E6-4B3F-9212-34B9D84B5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ed8e47-54ee-4d3b-947f-ca559634b0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914171-7233-464F-B521-80A3D610F4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1073</TotalTime>
  <Words>1576</Words>
  <Application>Microsoft Office PowerPoint</Application>
  <PresentationFormat>Grand écran</PresentationFormat>
  <Paragraphs>192</Paragraphs>
  <Slides>33</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33</vt:i4>
      </vt:variant>
    </vt:vector>
  </HeadingPairs>
  <TitlesOfParts>
    <vt:vector size="41" baseType="lpstr">
      <vt:lpstr>Aptos</vt:lpstr>
      <vt:lpstr>Aptos Display</vt:lpstr>
      <vt:lpstr>Arial</vt:lpstr>
      <vt:lpstr>Book Antiqua</vt:lpstr>
      <vt:lpstr>Century Gothic</vt:lpstr>
      <vt:lpstr>Wingdings</vt:lpstr>
      <vt:lpstr>Thème Office</vt:lpstr>
      <vt:lpstr>Conception personnalisée</vt:lpstr>
      <vt:lpstr>Conférence de présentation des référents/CED/CPP</vt:lpstr>
      <vt:lpstr>Programme</vt:lpstr>
      <vt:lpstr>Le Comité de Protection des Personnes</vt:lpstr>
      <vt:lpstr>Présentation PowerPoint</vt:lpstr>
      <vt:lpstr>Présentation PowerPoint</vt:lpstr>
      <vt:lpstr>Le Comité d’Ethique</vt:lpstr>
      <vt:lpstr>Le Comité d’Ethique</vt:lpstr>
      <vt:lpstr>Le Comité d’Ethique</vt:lpstr>
      <vt:lpstr>Le Comité d’Ethique</vt:lpstr>
      <vt:lpstr>Le Comité d’Ethique</vt:lpstr>
      <vt:lpstr>Définitions </vt:lpstr>
      <vt:lpstr>Le rôle du DPO </vt:lpstr>
      <vt:lpstr>Référente Intégrité Scientifique</vt:lpstr>
      <vt:lpstr>  Qu’est ce que l’intégrité scientifique ?  L’ensemble de règles et valeurs encadrant la recherche pour en garantir le caractère honnête et rigoureux.   Les finalités :   Garantir l’honnêteté et la rigueur scientifique des travaux  Assurer l’impartialité des recherches et l’objectivité des résultats  Renforcer la confiance entre la science et la société  </vt:lpstr>
      <vt:lpstr>Présentation PowerPoint</vt:lpstr>
      <vt:lpstr>Le référent lanceur d’alerte</vt:lpstr>
      <vt:lpstr>Définitions </vt:lpstr>
      <vt:lpstr>La protection du lanceur d’alerte </vt:lpstr>
      <vt:lpstr>Le rôle du lanceur d’alerte </vt:lpstr>
      <vt:lpstr>Le référent Déontologue</vt:lpstr>
      <vt:lpstr>Le référent Déontologue</vt:lpstr>
      <vt:lpstr>Le référent Déontologue</vt:lpstr>
      <vt:lpstr>Le référent Déontologue (contacts)</vt:lpstr>
      <vt:lpstr>Présentation PowerPoint</vt:lpstr>
      <vt:lpstr>Présentation PowerPoint</vt:lpstr>
      <vt:lpstr>Présentation PowerPoint</vt:lpstr>
      <vt:lpstr>Présentation PowerPoint</vt:lpstr>
      <vt:lpstr>Présentation PowerPoint</vt:lpstr>
      <vt:lpstr>Référent lutte contre la radicalisation</vt:lpstr>
      <vt:lpstr>Laïcité de l’enseignement supérieur</vt:lpstr>
      <vt:lpstr>Un plan national de prévention de la radicalisation</vt:lpstr>
      <vt:lpstr>Quelle organisation à Nîmes université?</vt:lpstr>
      <vt:lpstr>Conférence de présentation des référents/CED/CPP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Gaelle Bappel</dc:creator>
  <cp:lastModifiedBy>Delphine Brigliano Thomas</cp:lastModifiedBy>
  <cp:revision>17</cp:revision>
  <dcterms:created xsi:type="dcterms:W3CDTF">2025-01-09T09:16:55Z</dcterms:created>
  <dcterms:modified xsi:type="dcterms:W3CDTF">2026-03-16T17:56:50Z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0x0101002B485043974DF443A219F7109ABA4310</vt:lpwstr>
  </property>
</Properties>
</file>